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19" r:id="rId2"/>
    <p:sldId id="298" r:id="rId3"/>
    <p:sldId id="302" r:id="rId4"/>
    <p:sldId id="303" r:id="rId5"/>
    <p:sldId id="304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07" r:id="rId19"/>
    <p:sldId id="299" r:id="rId20"/>
    <p:sldId id="297" r:id="rId21"/>
    <p:sldId id="296" r:id="rId22"/>
    <p:sldId id="305" r:id="rId23"/>
    <p:sldId id="274" r:id="rId24"/>
    <p:sldId id="295" r:id="rId25"/>
    <p:sldId id="275" r:id="rId26"/>
    <p:sldId id="276" r:id="rId27"/>
    <p:sldId id="278" r:id="rId28"/>
    <p:sldId id="292" r:id="rId29"/>
    <p:sldId id="282" r:id="rId30"/>
    <p:sldId id="279" r:id="rId31"/>
    <p:sldId id="286" r:id="rId32"/>
    <p:sldId id="285" r:id="rId33"/>
    <p:sldId id="281" r:id="rId34"/>
    <p:sldId id="287" r:id="rId35"/>
    <p:sldId id="288" r:id="rId36"/>
    <p:sldId id="294" r:id="rId37"/>
    <p:sldId id="265" r:id="rId38"/>
    <p:sldId id="266" r:id="rId39"/>
    <p:sldId id="267" r:id="rId40"/>
    <p:sldId id="264" r:id="rId41"/>
    <p:sldId id="256" r:id="rId42"/>
    <p:sldId id="300" r:id="rId43"/>
    <p:sldId id="301" r:id="rId44"/>
    <p:sldId id="257" r:id="rId45"/>
    <p:sldId id="258" r:id="rId46"/>
    <p:sldId id="269" r:id="rId47"/>
    <p:sldId id="289" r:id="rId48"/>
    <p:sldId id="290" r:id="rId49"/>
    <p:sldId id="268" r:id="rId50"/>
    <p:sldId id="270" r:id="rId51"/>
    <p:sldId id="293" r:id="rId52"/>
    <p:sldId id="291" r:id="rId53"/>
    <p:sldId id="259" r:id="rId54"/>
    <p:sldId id="271" r:id="rId55"/>
    <p:sldId id="272" r:id="rId56"/>
    <p:sldId id="273" r:id="rId57"/>
    <p:sldId id="283" r:id="rId58"/>
    <p:sldId id="284" r:id="rId59"/>
    <p:sldId id="26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7FB6BB-230D-49B7-B59A-4770CA70D542}" type="datetimeFigureOut">
              <a:rPr lang="fa-IR" smtClean="0"/>
              <a:t>18/12/1444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4827CB-DA21-4604-8F8D-0AB64248424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241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1B6AB8F-FA89-460D-9B87-2D8E609F702F}" type="slidenum">
              <a:rPr lang="ar-SA" smtClean="0"/>
              <a:pPr eaLnBrk="1" hangingPunct="1"/>
              <a:t>30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58FE-CCFA-4B8E-9812-A27B7CB9BB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5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کارگاه مدیریت بحران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4800600"/>
            <a:ext cx="4724400" cy="1295400"/>
          </a:xfrm>
        </p:spPr>
        <p:txBody>
          <a:bodyPr/>
          <a:lstStyle/>
          <a:p>
            <a:pPr marL="36576" indent="0">
              <a:buNone/>
            </a:pPr>
            <a:r>
              <a:rPr lang="fa-IR" b="1" dirty="0" smtClean="0">
                <a:cs typeface="B Nazanin" pitchFamily="2" charset="-78"/>
              </a:rPr>
              <a:t>ارائه دهنده : سامان هنرپژوه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94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تحلیل مخاطرات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آسیب پذیري </a:t>
            </a:r>
            <a:r>
              <a:rPr lang="fa-IR" b="1" dirty="0">
                <a:cs typeface="B Nazanin" pitchFamily="2" charset="-78"/>
              </a:rPr>
              <a:t>از </a:t>
            </a:r>
            <a:r>
              <a:rPr lang="fa-IR" b="1" dirty="0" smtClean="0">
                <a:cs typeface="B Nazanin" pitchFamily="2" charset="-78"/>
              </a:rPr>
              <a:t>عناصر اصلي برنامه ي بیمارستاني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است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به منظور </a:t>
            </a:r>
            <a:r>
              <a:rPr lang="fa-IR" b="1" dirty="0">
                <a:cs typeface="B Nazanin" pitchFamily="2" charset="-78"/>
              </a:rPr>
              <a:t>شناسایي </a:t>
            </a:r>
            <a:r>
              <a:rPr lang="fa-IR" b="1" dirty="0" smtClean="0">
                <a:cs typeface="B Nazanin" pitchFamily="2" charset="-78"/>
              </a:rPr>
              <a:t>تهدیدات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مخاطرات، </a:t>
            </a:r>
            <a:r>
              <a:rPr lang="fa-IR" b="1" dirty="0">
                <a:cs typeface="B Nazanin" pitchFamily="2" charset="-78"/>
              </a:rPr>
              <a:t>باید به </a:t>
            </a:r>
            <a:r>
              <a:rPr lang="fa-IR" b="1" dirty="0" smtClean="0">
                <a:cs typeface="B Nazanin" pitchFamily="2" charset="-78"/>
              </a:rPr>
              <a:t>طور </a:t>
            </a:r>
            <a:r>
              <a:rPr lang="fa-IR" b="1" dirty="0">
                <a:cs typeface="B Nazanin" pitchFamily="2" charset="-78"/>
              </a:rPr>
              <a:t>منظم و </a:t>
            </a:r>
            <a:r>
              <a:rPr lang="fa-IR" b="1" dirty="0" smtClean="0">
                <a:cs typeface="B Nazanin" pitchFamily="2" charset="-78"/>
              </a:rPr>
              <a:t>دوره اي </a:t>
            </a:r>
            <a:r>
              <a:rPr lang="fa-IR" b="1" dirty="0">
                <a:cs typeface="B Nazanin" pitchFamily="2" charset="-78"/>
              </a:rPr>
              <a:t>مورد ارزیابي قرار گیرد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4045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4525963"/>
          </a:xfrm>
        </p:spPr>
        <p:txBody>
          <a:bodyPr/>
          <a:lstStyle/>
          <a:p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احتمال وقوع </a:t>
            </a:r>
            <a:r>
              <a:rPr lang="fa-IR" b="1" dirty="0" smtClean="0">
                <a:cs typeface="B Nazanin" pitchFamily="2" charset="-78"/>
              </a:rPr>
              <a:t>و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میزان تأثیر </a:t>
            </a:r>
            <a:r>
              <a:rPr lang="fa-IR" b="1" dirty="0">
                <a:cs typeface="B Nazanin" pitchFamily="2" charset="-78"/>
              </a:rPr>
              <a:t>دو عنصر </a:t>
            </a:r>
            <a:r>
              <a:rPr lang="fa-IR" b="1" dirty="0" smtClean="0">
                <a:cs typeface="B Nazanin" pitchFamily="2" charset="-78"/>
              </a:rPr>
              <a:t>اصلي تحلیل مخاطرات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آسیب پذیري </a:t>
            </a:r>
            <a:r>
              <a:rPr lang="fa-IR" b="1" dirty="0">
                <a:cs typeface="B Nazanin" pitchFamily="2" charset="-78"/>
              </a:rPr>
              <a:t>هستند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537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cs typeface="B Titr" pitchFamily="2" charset="-78"/>
              </a:rPr>
              <a:t>شاخص ایمني بيمارستان</a:t>
            </a:r>
            <a:r>
              <a:rPr lang="fa-IR" dirty="0"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اين مجموع ابزاري </a:t>
            </a:r>
            <a:r>
              <a:rPr lang="fa-IR" b="1" dirty="0" smtClean="0">
                <a:cs typeface="B Nazanin" pitchFamily="2" charset="-78"/>
              </a:rPr>
              <a:t>است كه 151حوزه ي بيمارستاني شامل سازه اي</a:t>
            </a:r>
            <a:r>
              <a:rPr lang="fa-IR" b="1" dirty="0">
                <a:cs typeface="B Nazanin" pitchFamily="2" charset="-78"/>
              </a:rPr>
              <a:t>، </a:t>
            </a:r>
            <a:r>
              <a:rPr lang="fa-IR" b="1" dirty="0" smtClean="0">
                <a:cs typeface="B Nazanin" pitchFamily="2" charset="-78"/>
              </a:rPr>
              <a:t>غيرسازه اي و عناصر </a:t>
            </a:r>
            <a:r>
              <a:rPr lang="fa-IR" b="1" dirty="0">
                <a:cs typeface="B Nazanin" pitchFamily="2" charset="-78"/>
              </a:rPr>
              <a:t>عملياتي بيمارستان را دربرميگيرد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6335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848600" cy="5440363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سطح اول: </a:t>
            </a:r>
            <a:r>
              <a:rPr lang="fa-IR" b="1" dirty="0">
                <a:cs typeface="B Nazanin" pitchFamily="2" charset="-78"/>
              </a:rPr>
              <a:t>بيمارستان ميتواند از جان افرادي ك درون آن هستند </a:t>
            </a:r>
            <a:r>
              <a:rPr lang="fa-IR" b="1" dirty="0" smtClean="0">
                <a:cs typeface="B Nazanin" pitchFamily="2" charset="-78"/>
              </a:rPr>
              <a:t>حفاظت </a:t>
            </a:r>
            <a:r>
              <a:rPr lang="fa-IR" b="1" dirty="0">
                <a:cs typeface="B Nazanin" pitchFamily="2" charset="-78"/>
              </a:rPr>
              <a:t>كرده و قادر ب </a:t>
            </a:r>
            <a:r>
              <a:rPr lang="fa-IR" b="1" dirty="0" smtClean="0">
                <a:cs typeface="B Nazanin" pitchFamily="2" charset="-78"/>
              </a:rPr>
              <a:t>ادامه 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عملكرد </a:t>
            </a:r>
            <a:r>
              <a:rPr lang="fa-IR" b="1" dirty="0">
                <a:cs typeface="B Nazanin" pitchFamily="2" charset="-78"/>
              </a:rPr>
              <a:t>خود در شرايط حوادث و بلايا باشد.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سطح دوم: </a:t>
            </a:r>
            <a:r>
              <a:rPr lang="fa-IR" b="1" dirty="0">
                <a:cs typeface="B Nazanin" pitchFamily="2" charset="-78"/>
              </a:rPr>
              <a:t>بيمارستان قادر ب </a:t>
            </a:r>
            <a:r>
              <a:rPr lang="fa-IR" b="1" dirty="0" smtClean="0">
                <a:cs typeface="B Nazanin" pitchFamily="2" charset="-78"/>
              </a:rPr>
              <a:t>مقاومت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مقابل </a:t>
            </a:r>
            <a:r>
              <a:rPr lang="fa-IR" b="1" dirty="0">
                <a:cs typeface="B Nazanin" pitchFamily="2" charset="-78"/>
              </a:rPr>
              <a:t>حوادث و </a:t>
            </a:r>
            <a:r>
              <a:rPr lang="fa-IR" b="1" dirty="0" smtClean="0">
                <a:cs typeface="B Nazanin" pitchFamily="2" charset="-78"/>
              </a:rPr>
              <a:t>بلايا هست، ولي تجهيزات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خدمات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حياتي </a:t>
            </a:r>
            <a:r>
              <a:rPr lang="fa-IR" b="1" dirty="0">
                <a:cs typeface="B Nazanin" pitchFamily="2" charset="-78"/>
              </a:rPr>
              <a:t>آن در معرض خطر قرار دارند.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سطح سوم: </a:t>
            </a:r>
            <a:r>
              <a:rPr lang="fa-IR" b="1" dirty="0">
                <a:cs typeface="B Nazanin" pitchFamily="2" charset="-78"/>
              </a:rPr>
              <a:t>در زمان حادث، بيمارستان و تمامي افراد موجود در آن در معرض خطر قرار دارند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5268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برنامه </a:t>
            </a:r>
            <a:r>
              <a:rPr lang="fa-IR" b="1" dirty="0">
                <a:cs typeface="B Nazanin" pitchFamily="2" charset="-78"/>
              </a:rPr>
              <a:t>افزایش </a:t>
            </a:r>
            <a:r>
              <a:rPr lang="fa-IR" b="1" dirty="0" smtClean="0">
                <a:cs typeface="B Nazanin" pitchFamily="2" charset="-78"/>
              </a:rPr>
              <a:t>ظرفيت</a:t>
            </a:r>
            <a:r>
              <a:rPr lang="fa-IR" b="1" dirty="0">
                <a:cs typeface="B Nazanin" pitchFamily="2" charset="-78"/>
              </a:rPr>
              <a:t>، </a:t>
            </a:r>
            <a:r>
              <a:rPr lang="fa-IR" b="1" dirty="0" smtClean="0">
                <a:cs typeface="B Nazanin" pitchFamily="2" charset="-78"/>
              </a:rPr>
              <a:t>شامل </a:t>
            </a:r>
            <a:r>
              <a:rPr lang="fa-IR" b="1" dirty="0">
                <a:cs typeface="B Nazanin" pitchFamily="2" charset="-78"/>
              </a:rPr>
              <a:t>سه جزء اصلي </a:t>
            </a:r>
            <a:r>
              <a:rPr lang="fa-IR" b="1" dirty="0" smtClean="0">
                <a:cs typeface="B Nazanin" pitchFamily="2" charset="-78"/>
              </a:rPr>
              <a:t>کارکنان </a:t>
            </a:r>
            <a:r>
              <a:rPr lang="fa-IR" b="1" dirty="0">
                <a:cs typeface="B Nazanin" pitchFamily="2" charset="-78"/>
              </a:rPr>
              <a:t>(منابع </a:t>
            </a:r>
            <a:r>
              <a:rPr lang="fa-IR" b="1" dirty="0" smtClean="0">
                <a:cs typeface="B Nazanin" pitchFamily="2" charset="-78"/>
              </a:rPr>
              <a:t>انساني</a:t>
            </a:r>
            <a:r>
              <a:rPr lang="fa-IR" b="1" dirty="0">
                <a:cs typeface="B Nazanin" pitchFamily="2" charset="-78"/>
              </a:rPr>
              <a:t>)، تجهيزات (تخصصي و </a:t>
            </a:r>
            <a:r>
              <a:rPr lang="fa-IR" b="1" dirty="0" smtClean="0">
                <a:cs typeface="B Nazanin" pitchFamily="2" charset="-78"/>
              </a:rPr>
              <a:t>غيرتخصصي بيمارستاني</a:t>
            </a:r>
            <a:r>
              <a:rPr lang="fa-IR" b="1" dirty="0">
                <a:cs typeface="B Nazanin" pitchFamily="2" charset="-78"/>
              </a:rPr>
              <a:t>) و </a:t>
            </a:r>
            <a:r>
              <a:rPr lang="fa-IR" b="1" dirty="0" smtClean="0">
                <a:cs typeface="B Nazanin" pitchFamily="2" charset="-78"/>
              </a:rPr>
              <a:t>امکانات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ساختارها </a:t>
            </a:r>
            <a:r>
              <a:rPr lang="fa-IR" b="1" dirty="0">
                <a:cs typeface="B Nazanin" pitchFamily="2" charset="-78"/>
              </a:rPr>
              <a:t>(فضاي فيزیکي) </a:t>
            </a:r>
            <a:r>
              <a:rPr lang="fa-IR" b="1" dirty="0" smtClean="0">
                <a:cs typeface="B Nazanin" pitchFamily="2" charset="-78"/>
              </a:rPr>
              <a:t>مي باشد</a:t>
            </a:r>
            <a:r>
              <a:rPr lang="fa-IR" b="1" dirty="0">
                <a:cs typeface="B Nazanin" pitchFamily="2" charset="-78"/>
              </a:rPr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HICS</a:t>
            </a:r>
            <a:endParaRPr lang="fa-I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مسئله ی بسیار مهم درباره ی سامانه ی </a:t>
            </a:r>
            <a:r>
              <a:rPr lang="fa-IR" b="1" dirty="0">
                <a:cs typeface="B Nazanin" pitchFamily="2" charset="-78"/>
              </a:rPr>
              <a:t>فرماندهی </a:t>
            </a:r>
            <a:r>
              <a:rPr lang="fa-IR" b="1" dirty="0" smtClean="0">
                <a:cs typeface="B Nazanin" pitchFamily="2" charset="-78"/>
              </a:rPr>
              <a:t>حادثه این </a:t>
            </a:r>
            <a:r>
              <a:rPr lang="fa-IR" b="1" dirty="0">
                <a:cs typeface="B Nazanin" pitchFamily="2" charset="-78"/>
              </a:rPr>
              <a:t>است </a:t>
            </a:r>
            <a:r>
              <a:rPr lang="fa-IR" b="1" dirty="0" smtClean="0">
                <a:cs typeface="B Nazanin" pitchFamily="2" charset="-78"/>
              </a:rPr>
              <a:t>که این سامانه سیستمی مدیریتی </a:t>
            </a:r>
            <a:r>
              <a:rPr lang="fa-IR" b="1" dirty="0">
                <a:cs typeface="B Nazanin" pitchFamily="2" charset="-78"/>
              </a:rPr>
              <a:t>است، نه </a:t>
            </a:r>
            <a:r>
              <a:rPr lang="fa-IR" b="1" dirty="0" smtClean="0">
                <a:cs typeface="B Nazanin" pitchFamily="2" charset="-78"/>
              </a:rPr>
              <a:t>چارت </a:t>
            </a:r>
            <a:r>
              <a:rPr lang="fa-IR" b="1" dirty="0">
                <a:cs typeface="B Nazanin" pitchFamily="2" charset="-78"/>
              </a:rPr>
              <a:t>سازمانی 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>
                <a:cs typeface="B Nazanin" pitchFamily="2" charset="-78"/>
              </a:rPr>
              <a:t>فرماندهی حادثه تنها جایگاهی است که همیشه و در هر وضعیتی از حادثه فعال میشود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099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اصول سامانه فرماندهی حادثه </a:t>
            </a:r>
            <a:r>
              <a:rPr lang="fa-IR" b="1" dirty="0" smtClean="0">
                <a:cs typeface="B Nazanin" pitchFamily="2" charset="-78"/>
              </a:rPr>
              <a:t>بیمارستانی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تمامی چرخه مدیریت خطر شامل پیشگیری ، حفاظت ، کاهش اثر، پاسخ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بهبودی </a:t>
            </a:r>
            <a:r>
              <a:rPr lang="fa-IR" b="1" dirty="0">
                <a:cs typeface="B Nazanin" pitchFamily="2" charset="-78"/>
              </a:rPr>
              <a:t>بوده و در </a:t>
            </a:r>
            <a:r>
              <a:rPr lang="fa-IR" b="1" dirty="0" smtClean="0">
                <a:cs typeface="B Nazanin" pitchFamily="2" charset="-78"/>
              </a:rPr>
              <a:t>تمامی </a:t>
            </a:r>
            <a:r>
              <a:rPr lang="fa-IR" b="1" dirty="0">
                <a:cs typeface="B Nazanin" pitchFamily="2" charset="-78"/>
              </a:rPr>
              <a:t>مخاطرات </a:t>
            </a:r>
            <a:r>
              <a:rPr lang="fa-IR" b="1" dirty="0" smtClean="0">
                <a:cs typeface="B Nazanin" pitchFamily="2" charset="-78"/>
              </a:rPr>
              <a:t>قابل استفاده است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46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سامانه ی </a:t>
            </a:r>
            <a:r>
              <a:rPr lang="fa-IR" b="1" dirty="0">
                <a:cs typeface="B Nazanin" pitchFamily="2" charset="-78"/>
              </a:rPr>
              <a:t>فرماندهی حادثه، عملکردی مبتنی بر هدف دارد.تمامی اهداف عملیاتی </a:t>
            </a:r>
            <a:r>
              <a:rPr lang="fa-IR" b="1" dirty="0" smtClean="0">
                <a:cs typeface="B Nazanin" pitchFamily="2" charset="-78"/>
              </a:rPr>
              <a:t>سامانه در </a:t>
            </a:r>
            <a:r>
              <a:rPr lang="fa-IR" b="1" dirty="0">
                <a:cs typeface="B Nazanin" pitchFamily="2" charset="-78"/>
              </a:rPr>
              <a:t>راستای سه هدف عمده تامین ایمنی و سلامتی کارکنان و بیماران، تثبیت </a:t>
            </a:r>
            <a:r>
              <a:rPr lang="fa-IR" b="1" dirty="0" smtClean="0">
                <a:cs typeface="B Nazanin" pitchFamily="2" charset="-78"/>
              </a:rPr>
              <a:t>حادثه و حفاظت </a:t>
            </a:r>
            <a:r>
              <a:rPr lang="fa-IR" b="1" dirty="0">
                <a:cs typeface="B Nazanin" pitchFamily="2" charset="-78"/>
              </a:rPr>
              <a:t>از اموال تنظیم میشوند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681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برنامه</a:t>
            </a:r>
            <a:r>
              <a:rPr lang="fa-IR" sz="2400" dirty="0">
                <a:cs typeface="B Titr" pitchFamily="2" charset="-78"/>
              </a:rPr>
              <a:t>، چهار </a:t>
            </a:r>
            <a:r>
              <a:rPr lang="fa-IR" sz="2400" dirty="0" smtClean="0">
                <a:cs typeface="B Titr" pitchFamily="2" charset="-78"/>
              </a:rPr>
              <a:t>مرحله ي </a:t>
            </a:r>
            <a:r>
              <a:rPr lang="fa-IR" sz="2400" dirty="0">
                <a:cs typeface="B Titr" pitchFamily="2" charset="-78"/>
              </a:rPr>
              <a:t>اصلي چر </a:t>
            </a:r>
            <a:r>
              <a:rPr lang="fa-IR" sz="2400" dirty="0" smtClean="0">
                <a:cs typeface="B Titr" pitchFamily="2" charset="-78"/>
              </a:rPr>
              <a:t>خه ي </a:t>
            </a:r>
            <a:r>
              <a:rPr lang="fa-IR" sz="2400" dirty="0">
                <a:cs typeface="B Titr" pitchFamily="2" charset="-78"/>
              </a:rPr>
              <a:t>مدیریت </a:t>
            </a:r>
            <a:r>
              <a:rPr lang="fa-IR" sz="2400" dirty="0" smtClean="0">
                <a:cs typeface="B Titr" pitchFamily="2" charset="-78"/>
              </a:rPr>
              <a:t>خطر </a:t>
            </a:r>
            <a:r>
              <a:rPr lang="fa-IR" sz="2400" dirty="0">
                <a:cs typeface="B Titr" pitchFamily="2" charset="-78"/>
              </a:rPr>
              <a:t>حوادث و بلایا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كاهش اثرات </a:t>
            </a:r>
            <a:endParaRPr lang="fa-IR" b="1" dirty="0" smtClean="0">
              <a:cs typeface="B Nazanin" pitchFamily="2" charset="-78"/>
            </a:endParaRPr>
          </a:p>
          <a:p>
            <a:r>
              <a:rPr lang="fa-IR" b="1" dirty="0">
                <a:cs typeface="B Nazanin" pitchFamily="2" charset="-78"/>
              </a:rPr>
              <a:t>آمادگي </a:t>
            </a:r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پاسخ</a:t>
            </a:r>
          </a:p>
          <a:p>
            <a:r>
              <a:rPr lang="fa-IR" b="1" dirty="0" smtClean="0">
                <a:cs typeface="B Nazanin" pitchFamily="2" charset="-78"/>
              </a:rPr>
              <a:t>توانبخشي/بازسازي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864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525963"/>
          </a:xfrm>
        </p:spPr>
        <p:txBody>
          <a:bodyPr>
            <a:normAutofit fontScale="92500"/>
          </a:bodyPr>
          <a:lstStyle/>
          <a:p>
            <a:r>
              <a:rPr lang="fa-IR" b="1" dirty="0">
                <a:cs typeface="B Nazanin" pitchFamily="2" charset="-78"/>
              </a:rPr>
              <a:t>جوامــع بیــش از هــر چیــزی بــر پیــش بینــی، پیشــگیری، تخفیــف اثــرات ناشــی از وقــوع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حــوادث و در نهايــت کســب آمادگــی بــه منظــور تامیــن پاســخی مناســب و مديريــت موثــر حــوادث </a:t>
            </a:r>
            <a:r>
              <a:rPr lang="fa-IR" b="1" dirty="0" smtClean="0">
                <a:cs typeface="B Nazanin" pitchFamily="2" charset="-78"/>
              </a:rPr>
              <a:t>و عـوارض </a:t>
            </a:r>
            <a:r>
              <a:rPr lang="fa-IR" b="1" dirty="0">
                <a:cs typeface="B Nazanin" pitchFamily="2" charset="-78"/>
              </a:rPr>
              <a:t>ناشـی از آنهـا، داشـته باشـند. بخـش سـلا ِ مت در بیـن تمـام ارکان درگیـر در مديريـت </a:t>
            </a:r>
            <a:r>
              <a:rPr lang="fa-IR" b="1" dirty="0" smtClean="0">
                <a:cs typeface="B Nazanin" pitchFamily="2" charset="-78"/>
              </a:rPr>
              <a:t>جامـع خطــر </a:t>
            </a:r>
            <a:r>
              <a:rPr lang="fa-IR" b="1" dirty="0">
                <a:cs typeface="B Nazanin" pitchFamily="2" charset="-78"/>
              </a:rPr>
              <a:t>حــوادث و بلايــا، دارای جايــگاه ويــژهای اســت؛ زيــرا اولیــن </a:t>
            </a:r>
            <a:r>
              <a:rPr lang="fa-IR" b="1" dirty="0" smtClean="0">
                <a:cs typeface="B Nazanin" pitchFamily="2" charset="-78"/>
              </a:rPr>
              <a:t>و مهمتريــن </a:t>
            </a:r>
            <a:r>
              <a:rPr lang="fa-IR" b="1" dirty="0">
                <a:cs typeface="B Nazanin" pitchFamily="2" charset="-78"/>
              </a:rPr>
              <a:t>مطالبــه و </a:t>
            </a:r>
            <a:r>
              <a:rPr lang="fa-IR" b="1" dirty="0" smtClean="0">
                <a:cs typeface="B Nazanin" pitchFamily="2" charset="-78"/>
              </a:rPr>
              <a:t>دغدغه مــردم، 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سـلامت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اسـت.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802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b="1" dirty="0">
                <a:cs typeface="B Nazanin" pitchFamily="2" charset="-78"/>
              </a:rPr>
              <a:t>حـوادث و بلايـا اتفاقاتـی هسـتند کـه در فعالیتهـای معمـول اجتماعـی اختـلال </a:t>
            </a:r>
            <a:r>
              <a:rPr lang="fa-IR" b="1" dirty="0" smtClean="0">
                <a:cs typeface="B Nazanin" pitchFamily="2" charset="-78"/>
              </a:rPr>
              <a:t>ايجـاد میکننـد</a:t>
            </a:r>
            <a:r>
              <a:rPr lang="fa-IR" b="1" dirty="0">
                <a:cs typeface="B Nazanin" pitchFamily="2" charset="-78"/>
              </a:rPr>
              <a:t>، مديريـت ايـن اختـلالات بیـش از تـوان </a:t>
            </a:r>
            <a:r>
              <a:rPr lang="fa-IR" b="1" dirty="0" smtClean="0">
                <a:cs typeface="B Nazanin" pitchFamily="2" charset="-78"/>
              </a:rPr>
              <a:t>منطقـه آسـیب ديده بـرای </a:t>
            </a:r>
            <a:r>
              <a:rPr lang="fa-IR" b="1" dirty="0">
                <a:cs typeface="B Nazanin" pitchFamily="2" charset="-78"/>
              </a:rPr>
              <a:t>مقابلـه بـوده و </a:t>
            </a:r>
            <a:r>
              <a:rPr lang="fa-IR" b="1" dirty="0" smtClean="0">
                <a:cs typeface="B Nazanin" pitchFamily="2" charset="-78"/>
              </a:rPr>
              <a:t>آسـیبهای مالــی </a:t>
            </a:r>
            <a:r>
              <a:rPr lang="fa-IR" b="1" dirty="0">
                <a:cs typeface="B Nazanin" pitchFamily="2" charset="-78"/>
              </a:rPr>
              <a:t>و جانــی </a:t>
            </a:r>
            <a:r>
              <a:rPr lang="fa-IR" b="1" dirty="0" smtClean="0">
                <a:cs typeface="B Nazanin" pitchFamily="2" charset="-78"/>
              </a:rPr>
              <a:t>به همــراه </a:t>
            </a:r>
            <a:r>
              <a:rPr lang="fa-IR" b="1" dirty="0">
                <a:cs typeface="B Nazanin" pitchFamily="2" charset="-78"/>
              </a:rPr>
              <a:t>دارنــد. </a:t>
            </a:r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کنتــرل </a:t>
            </a:r>
            <a:r>
              <a:rPr lang="fa-IR" b="1" dirty="0">
                <a:cs typeface="B Nazanin" pitchFamily="2" charset="-78"/>
              </a:rPr>
              <a:t>مؤثــر </a:t>
            </a:r>
            <a:r>
              <a:rPr lang="fa-IR" b="1" dirty="0" smtClean="0">
                <a:cs typeface="B Nazanin" pitchFamily="2" charset="-78"/>
              </a:rPr>
              <a:t>این </a:t>
            </a:r>
            <a:r>
              <a:rPr lang="fa-IR" b="1" dirty="0">
                <a:cs typeface="B Nazanin" pitchFamily="2" charset="-78"/>
              </a:rPr>
              <a:t>اتفاقــات ّ مخــرب و </a:t>
            </a:r>
            <a:r>
              <a:rPr lang="fa-IR" b="1" dirty="0" smtClean="0">
                <a:cs typeface="B Nazanin" pitchFamily="2" charset="-78"/>
              </a:rPr>
              <a:t>آسیب رســان </a:t>
            </a:r>
            <a:r>
              <a:rPr lang="fa-IR" b="1" dirty="0">
                <a:cs typeface="B Nazanin" pitchFamily="2" charset="-78"/>
              </a:rPr>
              <a:t>بــه دو چیــز </a:t>
            </a:r>
            <a:r>
              <a:rPr lang="fa-IR" b="1" dirty="0" smtClean="0">
                <a:cs typeface="B Nazanin" pitchFamily="2" charset="-78"/>
              </a:rPr>
              <a:t>بســتگی دارد</a:t>
            </a:r>
            <a:r>
              <a:rPr lang="fa-IR" b="1" dirty="0">
                <a:cs typeface="B Nazanin" pitchFamily="2" charset="-78"/>
              </a:rPr>
              <a:t>: اول قـدرت پیش ِ بینـی عـوارض و مشـکلات ناشـی از وقـوع حـوادث؛ و دوم </a:t>
            </a:r>
            <a:r>
              <a:rPr lang="fa-IR" b="1" dirty="0" smtClean="0">
                <a:cs typeface="B Nazanin" pitchFamily="2" charset="-78"/>
              </a:rPr>
              <a:t>برنامه ريـزی </a:t>
            </a:r>
            <a:r>
              <a:rPr lang="fa-IR" b="1" dirty="0">
                <a:cs typeface="B Nazanin" pitchFamily="2" charset="-78"/>
              </a:rPr>
              <a:t>بـرای پاسـخ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مؤثـر بـه مشـکلات ناشـی از </a:t>
            </a:r>
            <a:r>
              <a:rPr lang="fa-IR" b="1" dirty="0" smtClean="0">
                <a:cs typeface="B Nazanin" pitchFamily="2" charset="-78"/>
              </a:rPr>
              <a:t>آن ها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5225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fa-IR" b="1" dirty="0">
                <a:cs typeface="B Nazanin" pitchFamily="2" charset="-78"/>
              </a:rPr>
              <a:t>اسـناد بیـن المللـی از يوکوهامـا تـا سـندايی در جهـت کاهـش آسـیب پذيـری ملـت هـا و افزايـش </a:t>
            </a:r>
            <a:r>
              <a:rPr lang="fa-IR" b="1" dirty="0" smtClean="0">
                <a:cs typeface="B Nazanin" pitchFamily="2" charset="-78"/>
              </a:rPr>
              <a:t>تـوان مديريـت </a:t>
            </a:r>
            <a:r>
              <a:rPr lang="fa-IR" b="1" dirty="0">
                <a:cs typeface="B Nazanin" pitchFamily="2" charset="-78"/>
              </a:rPr>
              <a:t>خطـر در کل دنیـا خصوصـاً کشـورهای بلاخیـز تدويـن توصیـه و ابـلاغ شـده انـد. </a:t>
            </a:r>
            <a:endParaRPr lang="fa-IR" b="1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6271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fa-IR" b="1" dirty="0">
                <a:cs typeface="B Nazanin" pitchFamily="2" charset="-78"/>
              </a:rPr>
              <a:t>آمادگــي از ارکان اصلــي مديريــت حــوادث بــوده و در ســاده تريــن شــکل </a:t>
            </a:r>
            <a:r>
              <a:rPr lang="fa-IR" b="1" dirty="0" smtClean="0">
                <a:cs typeface="B Nazanin" pitchFamily="2" charset="-78"/>
              </a:rPr>
              <a:t>خــود نیازمنــد برنامه ريــزي،آمــوزش </a:t>
            </a:r>
            <a:r>
              <a:rPr lang="fa-IR" b="1" dirty="0">
                <a:cs typeface="B Nazanin" pitchFamily="2" charset="-78"/>
              </a:rPr>
              <a:t>،تمريــن و ارزيابــي اســت</a:t>
            </a:r>
            <a:r>
              <a:rPr lang="fa-IR" dirty="0"/>
              <a:t>. </a:t>
            </a:r>
            <a:endParaRPr lang="fa-IR" dirty="0" smtClean="0"/>
          </a:p>
          <a:p>
            <a:r>
              <a:rPr lang="fa-IR" b="1" dirty="0" smtClean="0">
                <a:cs typeface="B Nazanin" pitchFamily="2" charset="-78"/>
              </a:rPr>
              <a:t>ارائـه </a:t>
            </a:r>
            <a:r>
              <a:rPr lang="fa-IR" b="1" dirty="0">
                <a:cs typeface="B Nazanin" pitchFamily="2" charset="-78"/>
              </a:rPr>
              <a:t>بیشـترين خدمـت بـه بیشـترين تعـداد در کمتريـن زمـان و حفـظ </a:t>
            </a:r>
            <a:r>
              <a:rPr lang="fa-IR" b="1" dirty="0" smtClean="0">
                <a:cs typeface="B Nazanin" pitchFamily="2" charset="-78"/>
              </a:rPr>
              <a:t>و اســتمرار </a:t>
            </a:r>
            <a:r>
              <a:rPr lang="fa-IR" b="1" dirty="0">
                <a:cs typeface="B Nazanin" pitchFamily="2" charset="-78"/>
              </a:rPr>
              <a:t>عملکــرد مراکــز بهداشــتي درمانــي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5619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itchFamily="2" charset="-78"/>
              </a:rPr>
              <a:t>آمادگي </a:t>
            </a:r>
            <a:r>
              <a:rPr lang="fa-IR" b="1" dirty="0" smtClean="0">
                <a:cs typeface="B Nazanin" pitchFamily="2" charset="-78"/>
              </a:rPr>
              <a:t>بيمارستاني </a:t>
            </a:r>
            <a:r>
              <a:rPr lang="fa-IR" b="1" dirty="0">
                <a:cs typeface="B Nazanin" pitchFamily="2" charset="-78"/>
              </a:rPr>
              <a:t>بنابر </a:t>
            </a:r>
            <a:r>
              <a:rPr lang="fa-IR" b="1" dirty="0" smtClean="0">
                <a:cs typeface="B Nazanin" pitchFamily="2" charset="-78"/>
              </a:rPr>
              <a:t>تعریف </a:t>
            </a:r>
            <a:r>
              <a:rPr lang="fa-IR" b="1" dirty="0">
                <a:cs typeface="B Nazanin" pitchFamily="2" charset="-78"/>
              </a:rPr>
              <a:t>عبارت است از فراهم </a:t>
            </a:r>
            <a:r>
              <a:rPr lang="fa-IR" b="1" dirty="0" smtClean="0">
                <a:cs typeface="B Nazanin" pitchFamily="2" charset="-78"/>
              </a:rPr>
              <a:t>نمودن سياست پاسخ</a:t>
            </a:r>
            <a:r>
              <a:rPr lang="fa-IR" b="1" dirty="0">
                <a:cs typeface="B Nazanin" pitchFamily="2" charset="-78"/>
              </a:rPr>
              <a:t>، </a:t>
            </a:r>
            <a:r>
              <a:rPr lang="fa-IR" b="1" dirty="0" smtClean="0">
                <a:cs typeface="B Nazanin" pitchFamily="2" charset="-78"/>
              </a:rPr>
              <a:t>تعيين قابليت پاسخگویي </a:t>
            </a:r>
            <a:r>
              <a:rPr lang="fa-IR" b="1" dirty="0">
                <a:cs typeface="B Nazanin" pitchFamily="2" charset="-78"/>
              </a:rPr>
              <a:t>و راهنمایي عملي </a:t>
            </a:r>
            <a:r>
              <a:rPr lang="fa-IR" b="1" dirty="0" smtClean="0">
                <a:cs typeface="B Nazanin" pitchFamily="2" charset="-78"/>
              </a:rPr>
              <a:t>استاندارد </a:t>
            </a:r>
            <a:r>
              <a:rPr lang="fa-IR" b="1" dirty="0">
                <a:cs typeface="B Nazanin" pitchFamily="2" charset="-78"/>
              </a:rPr>
              <a:t>براي فعاليتهاي </a:t>
            </a:r>
            <a:r>
              <a:rPr lang="fa-IR" b="1" dirty="0" smtClean="0">
                <a:cs typeface="B Nazanin" pitchFamily="2" charset="-78"/>
              </a:rPr>
              <a:t>فوریتي </a:t>
            </a:r>
            <a:r>
              <a:rPr lang="fa-IR" b="1" dirty="0">
                <a:cs typeface="B Nazanin" pitchFamily="2" charset="-78"/>
              </a:rPr>
              <a:t>بخشهاي </a:t>
            </a:r>
            <a:r>
              <a:rPr lang="fa-IR" b="1" dirty="0" smtClean="0">
                <a:cs typeface="B Nazanin" pitchFamily="2" charset="-78"/>
              </a:rPr>
              <a:t>مختلت بيمارستان در هنگام </a:t>
            </a:r>
            <a:r>
              <a:rPr lang="fa-IR" b="1" dirty="0">
                <a:cs typeface="B Nazanin" pitchFamily="2" charset="-78"/>
              </a:rPr>
              <a:t>بروز حوادث و بلایا و وقوع رویداد </a:t>
            </a:r>
            <a:r>
              <a:rPr lang="fa-IR" b="1" dirty="0" smtClean="0">
                <a:cs typeface="B Nazanin" pitchFamily="2" charset="-78"/>
              </a:rPr>
              <a:t>داخلي یا خارجي که ميتواند کارکنان بيمارستان، بيماران، </a:t>
            </a:r>
            <a:r>
              <a:rPr lang="fa-IR" b="1" dirty="0">
                <a:cs typeface="B Nazanin" pitchFamily="2" charset="-78"/>
              </a:rPr>
              <a:t>ملاقات </a:t>
            </a:r>
            <a:r>
              <a:rPr lang="fa-IR" b="1" dirty="0" smtClean="0">
                <a:cs typeface="B Nazanin" pitchFamily="2" charset="-78"/>
              </a:rPr>
              <a:t>کنندگان </a:t>
            </a:r>
            <a:r>
              <a:rPr lang="fa-IR" b="1" dirty="0">
                <a:cs typeface="B Nazanin" pitchFamily="2" charset="-78"/>
              </a:rPr>
              <a:t>و جامعه را تحت تأثير قرار دهد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1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fa-IR" b="1" dirty="0">
                <a:cs typeface="B Nazanin" pitchFamily="2" charset="-78"/>
              </a:rPr>
              <a:t>مهمتـرين تفـاوت شـرايط </a:t>
            </a:r>
            <a:r>
              <a:rPr lang="fa-IR" b="1" dirty="0" smtClean="0">
                <a:cs typeface="B Nazanin" pitchFamily="2" charset="-78"/>
              </a:rPr>
              <a:t>وقـوع حوادث </a:t>
            </a:r>
            <a:r>
              <a:rPr lang="fa-IR" b="1" dirty="0">
                <a:cs typeface="B Nazanin" pitchFamily="2" charset="-78"/>
              </a:rPr>
              <a:t>و بلايا با شرايط عادي در اين است كه در شرايط رخداد حوادث و بلايا، بايـد </a:t>
            </a:r>
            <a:r>
              <a:rPr lang="fa-IR" b="1" dirty="0" smtClean="0">
                <a:cs typeface="B Nazanin" pitchFamily="2" charset="-78"/>
              </a:rPr>
              <a:t>بيـشترين خدمت </a:t>
            </a:r>
            <a:r>
              <a:rPr lang="fa-IR" b="1" dirty="0">
                <a:cs typeface="B Nazanin" pitchFamily="2" charset="-78"/>
              </a:rPr>
              <a:t>را به بيشترين افراد نيازمند ارائه كرد 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>
                <a:cs typeface="B Nazanin" pitchFamily="2" charset="-78"/>
              </a:rPr>
              <a:t>تريـاژ بـا كمـك بـه توزيع مناسب بيماران در </a:t>
            </a:r>
            <a:r>
              <a:rPr lang="fa-IR" b="1" dirty="0" smtClean="0">
                <a:cs typeface="B Nazanin" pitchFamily="2" charset="-78"/>
              </a:rPr>
              <a:t>بخش هـاي </a:t>
            </a:r>
            <a:r>
              <a:rPr lang="fa-IR" b="1" dirty="0">
                <a:cs typeface="B Nazanin" pitchFamily="2" charset="-78"/>
              </a:rPr>
              <a:t>مـرتبط مراكـز درمـاني شـرايطي ايجـاد </a:t>
            </a:r>
            <a:r>
              <a:rPr lang="fa-IR" b="1" dirty="0" smtClean="0">
                <a:cs typeface="B Nazanin" pitchFamily="2" charset="-78"/>
              </a:rPr>
              <a:t>مـي كنـد </a:t>
            </a:r>
            <a:r>
              <a:rPr lang="fa-IR" b="1" dirty="0">
                <a:cs typeface="B Nazanin" pitchFamily="2" charset="-78"/>
              </a:rPr>
              <a:t>كـه در بيمارستانها وضعيت بحراني ايجاد نشود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0256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پديده </a:t>
            </a:r>
            <a:r>
              <a:rPr lang="fa-IR" b="1" dirty="0">
                <a:cs typeface="B Titr" pitchFamily="2" charset="-78"/>
              </a:rPr>
              <a:t>دو </a:t>
            </a:r>
            <a:r>
              <a:rPr lang="fa-IR" b="1" dirty="0" smtClean="0">
                <a:cs typeface="B Titr" pitchFamily="2" charset="-78"/>
              </a:rPr>
              <a:t>موجي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fa-IR" dirty="0">
                <a:cs typeface="B Nazanin" pitchFamily="2" charset="-78"/>
              </a:rPr>
              <a:t>ابتدا مصدومين داراي برچسب </a:t>
            </a:r>
            <a:r>
              <a:rPr lang="fa-IR" dirty="0" smtClean="0">
                <a:solidFill>
                  <a:srgbClr val="92D050"/>
                </a:solidFill>
                <a:cs typeface="B Nazanin" pitchFamily="2" charset="-78"/>
              </a:rPr>
              <a:t>سبز</a:t>
            </a:r>
            <a:r>
              <a:rPr lang="fa-IR" dirty="0" smtClean="0">
                <a:cs typeface="B Nazanin" pitchFamily="2" charset="-78"/>
              </a:rPr>
              <a:t>،بيشترين </a:t>
            </a:r>
            <a:r>
              <a:rPr lang="fa-IR" dirty="0">
                <a:cs typeface="B Nazanin" pitchFamily="2" charset="-78"/>
              </a:rPr>
              <a:t>تعداد مصدومين حوادث و </a:t>
            </a:r>
            <a:r>
              <a:rPr lang="fa-IR" dirty="0" smtClean="0">
                <a:cs typeface="B Nazanin" pitchFamily="2" charset="-78"/>
              </a:rPr>
              <a:t>بلايا را </a:t>
            </a:r>
            <a:r>
              <a:rPr lang="fa-IR" dirty="0">
                <a:cs typeface="B Nazanin" pitchFamily="2" charset="-78"/>
              </a:rPr>
              <a:t>تشكيل </a:t>
            </a:r>
            <a:r>
              <a:rPr lang="fa-IR" dirty="0" smtClean="0">
                <a:cs typeface="B Nazanin" pitchFamily="2" charset="-78"/>
              </a:rPr>
              <a:t>ميدهند</a:t>
            </a:r>
          </a:p>
          <a:p>
            <a:pPr marL="36576" indent="0">
              <a:buNone/>
            </a:pPr>
            <a:r>
              <a:rPr lang="fa-IR" dirty="0">
                <a:cs typeface="B Nazanin" pitchFamily="2" charset="-78"/>
              </a:rPr>
              <a:t>پتانـسيل ايجـاد اخـتلال در رونـد </a:t>
            </a:r>
            <a:r>
              <a:rPr lang="fa-IR" dirty="0" smtClean="0">
                <a:cs typeface="B Nazanin" pitchFamily="2" charset="-78"/>
              </a:rPr>
              <a:t>مـديريت حادثه </a:t>
            </a:r>
            <a:r>
              <a:rPr lang="fa-IR" dirty="0">
                <a:cs typeface="B Nazanin" pitchFamily="2" charset="-78"/>
              </a:rPr>
              <a:t>را </a:t>
            </a:r>
            <a:r>
              <a:rPr lang="fa-IR" dirty="0" smtClean="0">
                <a:cs typeface="B Nazanin" pitchFamily="2" charset="-78"/>
              </a:rPr>
              <a:t>با </a:t>
            </a:r>
            <a:r>
              <a:rPr lang="fa-IR" dirty="0">
                <a:cs typeface="B Nazanin" pitchFamily="2" charset="-78"/>
              </a:rPr>
              <a:t>اصرار بر </a:t>
            </a:r>
            <a:r>
              <a:rPr lang="fa-IR" dirty="0" smtClean="0">
                <a:cs typeface="B Nazanin" pitchFamily="2" charset="-78"/>
              </a:rPr>
              <a:t>اولويت دهي </a:t>
            </a:r>
            <a:r>
              <a:rPr lang="fa-IR" dirty="0">
                <a:cs typeface="B Nazanin" pitchFamily="2" charset="-78"/>
              </a:rPr>
              <a:t>به درمان </a:t>
            </a:r>
            <a:r>
              <a:rPr lang="fa-IR" dirty="0" smtClean="0">
                <a:cs typeface="B Nazanin" pitchFamily="2" charset="-78"/>
              </a:rPr>
              <a:t>خودشان را دارند</a:t>
            </a:r>
            <a:r>
              <a:rPr lang="fa-IR" dirty="0">
                <a:cs typeface="B Nazanin" pitchFamily="2" charset="-78"/>
              </a:rPr>
              <a:t>. </a:t>
            </a:r>
            <a:r>
              <a:rPr lang="fa-IR" dirty="0"/>
              <a:t/>
            </a:r>
            <a:br>
              <a:rPr lang="fa-IR" dirty="0"/>
            </a:br>
            <a:endParaRPr lang="fa-IR" dirty="0" smtClean="0">
              <a:cs typeface="B Nazanin" pitchFamily="2" charset="-78"/>
            </a:endParaRPr>
          </a:p>
          <a:p>
            <a:r>
              <a:rPr lang="fa-IR" dirty="0">
                <a:cs typeface="B Nazanin" pitchFamily="2" charset="-78"/>
              </a:rPr>
              <a:t>بعد از حدود يك </a:t>
            </a:r>
            <a:r>
              <a:rPr lang="fa-IR" dirty="0" smtClean="0">
                <a:cs typeface="B Nazanin" pitchFamily="2" charset="-78"/>
              </a:rPr>
              <a:t>تا  دو </a:t>
            </a:r>
            <a:r>
              <a:rPr lang="fa-IR" dirty="0">
                <a:cs typeface="B Nazanin" pitchFamily="2" charset="-78"/>
              </a:rPr>
              <a:t>ساعت مصدومين </a:t>
            </a:r>
            <a:r>
              <a:rPr lang="fa-IR" dirty="0">
                <a:solidFill>
                  <a:srgbClr val="FFFF00"/>
                </a:solidFill>
                <a:cs typeface="B Nazanin" pitchFamily="2" charset="-78"/>
              </a:rPr>
              <a:t>زرد</a:t>
            </a:r>
            <a:r>
              <a:rPr lang="fa-IR" dirty="0">
                <a:cs typeface="B Nazanin" pitchFamily="2" charset="-78"/>
              </a:rPr>
              <a:t> و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قرمز</a:t>
            </a:r>
            <a:r>
              <a:rPr lang="fa-IR" dirty="0">
                <a:cs typeface="B Nazanin" pitchFamily="2" charset="-78"/>
              </a:rPr>
              <a:t> )عمومـاً توسـط خودروهـاي امـدادي( بـه </a:t>
            </a:r>
            <a:r>
              <a:rPr lang="fa-IR" dirty="0" smtClean="0">
                <a:cs typeface="B Nazanin" pitchFamily="2" charset="-78"/>
              </a:rPr>
              <a:t>بيمارسـتان منتقل </a:t>
            </a:r>
            <a:r>
              <a:rPr lang="fa-IR" dirty="0">
                <a:cs typeface="B Nazanin" pitchFamily="2" charset="-78"/>
              </a:rPr>
              <a:t>ميشوند 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568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اجزاي يك نظام </a:t>
            </a:r>
            <a:r>
              <a:rPr lang="fa-IR" b="1" dirty="0" smtClean="0">
                <a:cs typeface="B Nazanin" pitchFamily="2" charset="-78"/>
              </a:rPr>
              <a:t>ترياژ </a:t>
            </a:r>
            <a:r>
              <a:rPr lang="fa-IR" b="1" dirty="0">
                <a:cs typeface="B Nazanin" pitchFamily="2" charset="-78"/>
              </a:rPr>
              <a:t>عبارت است از</a:t>
            </a:r>
            <a:r>
              <a:rPr lang="fa-IR" b="1" dirty="0" smtClean="0">
                <a:cs typeface="B Nazanin" pitchFamily="2" charset="-78"/>
              </a:rPr>
              <a:t>:</a:t>
            </a:r>
          </a:p>
          <a:p>
            <a:pPr marL="36576" indent="0">
              <a:buNone/>
            </a:pP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1 كاركنان </a:t>
            </a:r>
            <a:r>
              <a:rPr lang="fa-IR" b="1" dirty="0">
                <a:cs typeface="B Nazanin" pitchFamily="2" charset="-78"/>
              </a:rPr>
              <a:t>متخصص </a:t>
            </a:r>
            <a:r>
              <a:rPr lang="fa-IR" b="1" dirty="0" smtClean="0">
                <a:cs typeface="B Nazanin" pitchFamily="2" charset="-78"/>
              </a:rPr>
              <a:t>آموزش ديده</a:t>
            </a: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2 فضاي </a:t>
            </a:r>
            <a:r>
              <a:rPr lang="fa-IR" b="1" dirty="0">
                <a:cs typeface="B Nazanin" pitchFamily="2" charset="-78"/>
              </a:rPr>
              <a:t>مناسب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3 لوازم </a:t>
            </a:r>
            <a:r>
              <a:rPr lang="fa-IR" b="1" dirty="0">
                <a:cs typeface="B Nazanin" pitchFamily="2" charset="-78"/>
              </a:rPr>
              <a:t>و تجهيزات مورد نياز؛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4 تجهيزات </a:t>
            </a:r>
            <a:r>
              <a:rPr lang="fa-IR" b="1" dirty="0">
                <a:cs typeface="B Nazanin" pitchFamily="2" charset="-78"/>
              </a:rPr>
              <a:t>و بسترهاي ارتباطي </a:t>
            </a:r>
            <a:r>
              <a:rPr lang="fa-IR" b="1" dirty="0" smtClean="0">
                <a:cs typeface="B Nazanin" pitchFamily="2" charset="-78"/>
              </a:rPr>
              <a:t>لازم</a:t>
            </a: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5 ثبت فرآيند </a:t>
            </a:r>
            <a:r>
              <a:rPr lang="fa-IR" b="1" dirty="0">
                <a:cs typeface="B Nazanin" pitchFamily="2" charset="-78"/>
              </a:rPr>
              <a:t>اطلاعات </a:t>
            </a:r>
            <a:r>
              <a:rPr lang="fa-IR" b="1" dirty="0" smtClean="0">
                <a:cs typeface="B Nazanin" pitchFamily="2" charset="-78"/>
              </a:rPr>
              <a:t>بيماران و </a:t>
            </a:r>
            <a:r>
              <a:rPr lang="fa-IR" b="1" dirty="0">
                <a:cs typeface="B Nazanin" pitchFamily="2" charset="-78"/>
              </a:rPr>
              <a:t>رديابي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3821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3797674" cy="808038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نكات تكميلي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882"/>
            <a:ext cx="8229600" cy="464411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fa-IR" sz="3200" b="1" dirty="0" smtClean="0">
                <a:cs typeface="B Nazanin" pitchFamily="2" charset="-78"/>
              </a:rPr>
              <a:t>* انجام </a:t>
            </a:r>
            <a:r>
              <a:rPr lang="fa-IR" sz="3200" b="1" dirty="0">
                <a:cs typeface="B Nazanin" pitchFamily="2" charset="-78"/>
              </a:rPr>
              <a:t>ترياژ درست و بِموقع در صحنة حادثه </a:t>
            </a:r>
            <a:r>
              <a:rPr lang="fa-IR" sz="3200" b="1" dirty="0" smtClean="0">
                <a:cs typeface="B Nazanin" pitchFamily="2" charset="-78"/>
              </a:rPr>
              <a:t>(ترياژ پيش بيمارستاني) ، </a:t>
            </a:r>
            <a:r>
              <a:rPr lang="fa-IR" sz="3200" b="1" dirty="0">
                <a:cs typeface="B Nazanin" pitchFamily="2" charset="-78"/>
              </a:rPr>
              <a:t>اثري مستقيم </a:t>
            </a:r>
            <a:r>
              <a:rPr lang="fa-IR" sz="3200" b="1" dirty="0" smtClean="0">
                <a:cs typeface="B Nazanin" pitchFamily="2" charset="-78"/>
              </a:rPr>
              <a:t>بـر سرعت </a:t>
            </a:r>
            <a:r>
              <a:rPr lang="fa-IR" sz="3200" b="1" dirty="0">
                <a:cs typeface="B Nazanin" pitchFamily="2" charset="-78"/>
              </a:rPr>
              <a:t>و كيفيت ترياژ و درمان بيمارستاني مصدومين/ بيماران دارد.</a:t>
            </a:r>
            <a:br>
              <a:rPr lang="fa-IR" sz="3200" b="1" dirty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* ترياژ </a:t>
            </a:r>
            <a:r>
              <a:rPr lang="fa-IR" sz="3200" b="1" dirty="0">
                <a:cs typeface="B Nazanin" pitchFamily="2" charset="-78"/>
              </a:rPr>
              <a:t>در بلايا و حوادث با مصدومين انبوه، نه صد در صد كامل و بدون اشكال است و </a:t>
            </a:r>
            <a:r>
              <a:rPr lang="fa-IR" sz="3200" b="1" dirty="0" smtClean="0">
                <a:cs typeface="B Nazanin" pitchFamily="2" charset="-78"/>
              </a:rPr>
              <a:t>نه صد </a:t>
            </a:r>
            <a:r>
              <a:rPr lang="fa-IR" sz="3200" b="1" dirty="0">
                <a:cs typeface="B Nazanin" pitchFamily="2" charset="-78"/>
              </a:rPr>
              <a:t>در صد عادلانه؛ ولي امري است اخلاقي و گريزناپذير.</a:t>
            </a:r>
            <a:br>
              <a:rPr lang="fa-IR" sz="3200" b="1" dirty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* در </a:t>
            </a:r>
            <a:r>
              <a:rPr lang="fa-IR" sz="3200" b="1" dirty="0">
                <a:cs typeface="B Nazanin" pitchFamily="2" charset="-78"/>
              </a:rPr>
              <a:t>ترياژ جايي براي احساسات و توجه به ويژگيهاي فردي مـصدومين وجـود نـدارد </a:t>
            </a:r>
            <a:r>
              <a:rPr lang="fa-IR" sz="3200" b="1" dirty="0" smtClean="0">
                <a:cs typeface="B Nazanin" pitchFamily="2" charset="-78"/>
              </a:rPr>
              <a:t>و</a:t>
            </a:r>
            <a:r>
              <a:rPr lang="fa-IR" sz="3200" b="1" dirty="0">
                <a:cs typeface="B Nazanin" pitchFamily="2" charset="-78"/>
              </a:rPr>
              <a:t> </a:t>
            </a:r>
            <a:r>
              <a:rPr lang="fa-IR" sz="3200" b="1" dirty="0" smtClean="0">
                <a:cs typeface="B Nazanin" pitchFamily="2" charset="-78"/>
              </a:rPr>
              <a:t>تنها </a:t>
            </a:r>
            <a:r>
              <a:rPr lang="fa-IR" sz="3200" b="1" dirty="0">
                <a:cs typeface="B Nazanin" pitchFamily="2" charset="-78"/>
              </a:rPr>
              <a:t>نتيجه و كارآيي عمليات از اهميت برخوردار است.</a:t>
            </a:r>
            <a:br>
              <a:rPr lang="fa-IR" sz="3200" b="1" dirty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* دشوارترين </a:t>
            </a:r>
            <a:r>
              <a:rPr lang="fa-IR" sz="3200" b="1" dirty="0">
                <a:cs typeface="B Nazanin" pitchFamily="2" charset="-78"/>
              </a:rPr>
              <a:t>تصميمگيري در مورد مصدوميني است كه عليرغم زنده بـودن، اميـدي </a:t>
            </a:r>
            <a:r>
              <a:rPr lang="fa-IR" sz="3200" b="1" dirty="0" smtClean="0">
                <a:cs typeface="B Nazanin" pitchFamily="2" charset="-78"/>
              </a:rPr>
              <a:t>بـه نجات </a:t>
            </a:r>
            <a:r>
              <a:rPr lang="fa-IR" sz="3200" b="1" dirty="0">
                <a:cs typeface="B Nazanin" pitchFamily="2" charset="-78"/>
              </a:rPr>
              <a:t>آنها نيست و با حذف آنها از چرخة درمان يا دست كم تأخير منطقي در </a:t>
            </a:r>
            <a:r>
              <a:rPr lang="fa-IR" sz="3200" b="1" dirty="0" smtClean="0">
                <a:cs typeface="B Nazanin" pitchFamily="2" charset="-78"/>
              </a:rPr>
              <a:t>رسيدگي به </a:t>
            </a:r>
            <a:r>
              <a:rPr lang="fa-IR" sz="3200" b="1" dirty="0">
                <a:cs typeface="B Nazanin" pitchFamily="2" charset="-78"/>
              </a:rPr>
              <a:t>ايشان، شانس زنده ماندن و نجات تعداد بيشتري از ديگر مصدومين افزايش </a:t>
            </a:r>
            <a:r>
              <a:rPr lang="fa-IR" sz="3200" b="1" dirty="0" smtClean="0">
                <a:cs typeface="B Nazanin" pitchFamily="2" charset="-78"/>
              </a:rPr>
              <a:t>خواهـد يافت</a:t>
            </a:r>
            <a:r>
              <a:rPr lang="fa-IR" sz="3200" b="1" dirty="0">
                <a:cs typeface="B Nazanin" pitchFamily="2" charset="-78"/>
              </a:rPr>
              <a:t>.</a:t>
            </a:r>
            <a:br>
              <a:rPr lang="fa-IR" sz="3200" b="1" dirty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* در </a:t>
            </a:r>
            <a:r>
              <a:rPr lang="fa-IR" sz="3200" b="1" dirty="0">
                <a:cs typeface="B Nazanin" pitchFamily="2" charset="-78"/>
              </a:rPr>
              <a:t>شرايط وقوع حوادث و بلايا، ترياژ كاركنان بهداشتي </a:t>
            </a:r>
            <a:r>
              <a:rPr lang="fa-IR" sz="3200" b="1" dirty="0" smtClean="0">
                <a:cs typeface="B Nazanin" pitchFamily="2" charset="-78"/>
              </a:rPr>
              <a:t>درماني آسيبديـده </a:t>
            </a:r>
            <a:r>
              <a:rPr lang="fa-IR" sz="3200" b="1" dirty="0">
                <a:cs typeface="B Nazanin" pitchFamily="2" charset="-78"/>
              </a:rPr>
              <a:t>نـسبت </a:t>
            </a:r>
            <a:r>
              <a:rPr lang="fa-IR" sz="3200" b="1" dirty="0" smtClean="0">
                <a:cs typeface="B Nazanin" pitchFamily="2" charset="-78"/>
              </a:rPr>
              <a:t>بـه ساير </a:t>
            </a:r>
            <a:r>
              <a:rPr lang="fa-IR" sz="3200" b="1" dirty="0">
                <a:cs typeface="B Nazanin" pitchFamily="2" charset="-78"/>
              </a:rPr>
              <a:t>مصدومين از اولويت بيشتري برخوردار ميباشد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1026" name="Picture 2" descr="C:\Users\27222\Desktop\36920n4ufqdev.5516129ea81-f3ed-4ed4-96ec-3cbb3ea7d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2450726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7222\Desktop\205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6286"/>
            <a:ext cx="3276600" cy="18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2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sz="4000" dirty="0" smtClean="0">
                <a:cs typeface="B Titr" pitchFamily="2" charset="-78"/>
              </a:rPr>
              <a:t>این نوع تریاژ چهار سطحی می باشد</a:t>
            </a:r>
            <a:endParaRPr lang="en-US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543800" cy="3810000"/>
          </a:xfrm>
          <a:solidFill>
            <a:srgbClr val="92D050"/>
          </a:solidFill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dirty="0" smtClean="0">
                <a:cs typeface="B Titr" pitchFamily="2" charset="-78"/>
              </a:rPr>
              <a:t>  </a:t>
            </a:r>
            <a:r>
              <a:rPr lang="fa-IR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ﮔﺮوه ﻣﺘﻮﻓﯿﺎن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Deceased</a:t>
            </a: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b="1" dirty="0" smtClean="0">
                <a:latin typeface="Times New Roman" pitchFamily="18" charset="0"/>
                <a:cs typeface="B Titr" pitchFamily="2" charset="-78"/>
              </a:rPr>
              <a:t>  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ﮔﺮوه ﻓﻮري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  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Immediate</a:t>
            </a:r>
            <a:endParaRPr lang="fa-IR" b="1" dirty="0" smtClean="0">
              <a:latin typeface="Times New Roman" pitchFamily="18" charset="0"/>
              <a:cs typeface="B Titr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b="1" dirty="0" smtClean="0">
                <a:latin typeface="Times New Roman" pitchFamily="18" charset="0"/>
                <a:cs typeface="B Titr" pitchFamily="2" charset="-78"/>
              </a:rPr>
              <a:t>  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ﮔﺮوه ﺗﺄﺧﯿﺮي                                        </a:t>
            </a:r>
            <a:r>
              <a:rPr lang="en-US" b="1" dirty="0" smtClean="0">
                <a:latin typeface="Times New Roman" pitchFamily="18" charset="0"/>
                <a:cs typeface="B Titr" pitchFamily="2" charset="-78"/>
              </a:rPr>
              <a:t>Delayed</a:t>
            </a:r>
            <a:endParaRPr lang="fa-IR" b="1" dirty="0" smtClean="0">
              <a:latin typeface="Times New Roman" pitchFamily="18" charset="0"/>
              <a:cs typeface="B Titr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b="1" dirty="0" smtClean="0">
                <a:latin typeface="Times New Roman" pitchFamily="18" charset="0"/>
                <a:cs typeface="B Titr" pitchFamily="2" charset="-78"/>
              </a:rPr>
              <a:t>  </a:t>
            </a:r>
            <a:r>
              <a:rPr lang="fa-IR" b="1" dirty="0" smtClean="0">
                <a:solidFill>
                  <a:srgbClr val="00B050"/>
                </a:solidFill>
                <a:latin typeface="Times New Roman" pitchFamily="18" charset="0"/>
                <a:cs typeface="B Titr" pitchFamily="2" charset="-78"/>
              </a:rPr>
              <a:t>ﮔﺮوه ﺳﺮﭘﺎﯾﯽ                  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lang="en-US" b="1" dirty="0" smtClean="0">
                <a:latin typeface="Times New Roman" pitchFamily="18" charset="0"/>
                <a:cs typeface="B Titr" pitchFamily="2" charset="-78"/>
              </a:rPr>
              <a:t>walking wounded</a:t>
            </a:r>
            <a:r>
              <a:rPr lang="fa-IR" b="1" dirty="0" smtClean="0">
                <a:latin typeface="Times New Roman" pitchFamily="18" charset="0"/>
                <a:cs typeface="B Titr" pitchFamily="2" charset="-78"/>
              </a:rPr>
              <a:t> </a:t>
            </a:r>
            <a:r>
              <a:rPr lang="en-US" b="1" dirty="0" smtClean="0">
                <a:latin typeface="Times New Roman" pitchFamily="18" charset="0"/>
                <a:cs typeface="B Titr" pitchFamily="2" charset="-78"/>
              </a:rPr>
              <a:t> </a:t>
            </a:r>
            <a:endParaRPr lang="en-US" b="1" dirty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315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 descr="C:\Users\27222\Desktop\بحران\Captur1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2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7222\Desktop\بحران\Cap13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9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سازمان </a:t>
            </a:r>
            <a:r>
              <a:rPr lang="fa-IR" b="1" dirty="0">
                <a:cs typeface="B Nazanin" pitchFamily="2" charset="-78"/>
              </a:rPr>
              <a:t>بهداشت </a:t>
            </a:r>
            <a:r>
              <a:rPr lang="fa-IR" b="1" dirty="0" smtClean="0">
                <a:cs typeface="B Nazanin" pitchFamily="2" charset="-78"/>
              </a:rPr>
              <a:t>جهاني</a:t>
            </a:r>
            <a:r>
              <a:rPr lang="fa-IR" b="1" dirty="0">
                <a:cs typeface="B Nazanin" pitchFamily="2" charset="-78"/>
              </a:rPr>
              <a:t>، حوادث و بلایا را </a:t>
            </a:r>
            <a:r>
              <a:rPr lang="fa-IR" b="1" dirty="0" smtClean="0">
                <a:cs typeface="B Nazanin" pitchFamily="2" charset="-78"/>
              </a:rPr>
              <a:t>موقعيتي ميداند </a:t>
            </a:r>
            <a:r>
              <a:rPr lang="fa-IR" b="1" dirty="0">
                <a:cs typeface="B Nazanin" pitchFamily="2" charset="-78"/>
              </a:rPr>
              <a:t>که تجهيزات و ابزار </a:t>
            </a:r>
            <a:r>
              <a:rPr lang="fa-IR" b="1" dirty="0" smtClean="0">
                <a:cs typeface="B Nazanin" pitchFamily="2" charset="-78"/>
              </a:rPr>
              <a:t>محليِ لازم براي حمایت </a:t>
            </a:r>
            <a:r>
              <a:rPr lang="fa-IR" b="1" dirty="0">
                <a:cs typeface="B Nazanin" pitchFamily="2" charset="-78"/>
              </a:rPr>
              <a:t>از </a:t>
            </a:r>
            <a:r>
              <a:rPr lang="fa-IR" b="1" dirty="0" smtClean="0">
                <a:cs typeface="B Nazanin" pitchFamily="2" charset="-78"/>
              </a:rPr>
              <a:t>زندگي </a:t>
            </a:r>
            <a:r>
              <a:rPr lang="fa-IR" b="1" dirty="0">
                <a:cs typeface="B Nazanin" pitchFamily="2" charset="-78"/>
              </a:rPr>
              <a:t>و حيات </a:t>
            </a:r>
            <a:r>
              <a:rPr lang="fa-IR" b="1" dirty="0" smtClean="0">
                <a:cs typeface="B Nazanin" pitchFamily="2" charset="-78"/>
              </a:rPr>
              <a:t>انسان ها </a:t>
            </a:r>
            <a:r>
              <a:rPr lang="fa-IR" b="1" dirty="0">
                <a:cs typeface="B Nazanin" pitchFamily="2" charset="-78"/>
              </a:rPr>
              <a:t>به </a:t>
            </a:r>
            <a:r>
              <a:rPr lang="fa-IR" b="1" dirty="0" smtClean="0">
                <a:cs typeface="B Nazanin" pitchFamily="2" charset="-78"/>
              </a:rPr>
              <a:t>دليل </a:t>
            </a:r>
            <a:r>
              <a:rPr lang="fa-IR" b="1" dirty="0">
                <a:cs typeface="B Nazanin" pitchFamily="2" charset="-78"/>
              </a:rPr>
              <a:t>حوادث طبيعي یا </a:t>
            </a:r>
            <a:r>
              <a:rPr lang="fa-IR" b="1" dirty="0" smtClean="0">
                <a:cs typeface="B Nazanin" pitchFamily="2" charset="-78"/>
              </a:rPr>
              <a:t>انسان </a:t>
            </a:r>
            <a:r>
              <a:rPr lang="fa-IR" b="1" dirty="0">
                <a:cs typeface="B Nazanin" pitchFamily="2" charset="-78"/>
              </a:rPr>
              <a:t>ساز از بين </a:t>
            </a:r>
            <a:r>
              <a:rPr lang="fa-IR" b="1" dirty="0" smtClean="0">
                <a:cs typeface="B Nazanin" pitchFamily="2" charset="-78"/>
              </a:rPr>
              <a:t>رفته </a:t>
            </a:r>
            <a:r>
              <a:rPr lang="fa-IR" b="1" dirty="0">
                <a:cs typeface="B Nazanin" pitchFamily="2" charset="-78"/>
              </a:rPr>
              <a:t>است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711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Operations of a disaster medical aid center Schultz NEJM 33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14313"/>
            <a:ext cx="87884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5288"/>
            <a:ext cx="8610600" cy="5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pic>
        <p:nvPicPr>
          <p:cNvPr id="6146" name="Picture 2" descr="C:\Users\27222\Desktop\بحران\Capt545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38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7222\Desktop\بحران\Capt88ure.PN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80" y="0"/>
            <a:ext cx="917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45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7667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sz="6000" dirty="0" smtClean="0">
                <a:solidFill>
                  <a:schemeClr val="tx1"/>
                </a:solidFill>
                <a:cs typeface="B Titr" pitchFamily="2" charset="-78"/>
              </a:rPr>
              <a:t>تگ های کارت تریاژ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305800" cy="4495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34702-7EF9-40FF-B855-AAC9274C39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9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 descr="C:\Users\27222\Desktop\بحران\Captu55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74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 descr="C:\Users\27222\Desktop\بحران\Ca122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18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 descr="C:\Users\27222\Desktop\بحران\Capture4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فرآیند آمادگی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000000"/>
                </a:solidFill>
                <a:latin typeface="BNazanin"/>
                <a:cs typeface="B Nazanin" pitchFamily="2" charset="-78"/>
              </a:rPr>
              <a:t>.</a:t>
            </a: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>1تدوین سياست آمادگي در حوادث و بلایا</a:t>
            </a:r>
            <a:b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</a:b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>.</a:t>
            </a:r>
            <a:r>
              <a:rPr lang="fa-IR" dirty="0" smtClean="0">
                <a:solidFill>
                  <a:srgbClr val="FFFF00"/>
                </a:solidFill>
                <a:latin typeface="BNazanin"/>
                <a:cs typeface="B Nazanin" pitchFamily="2" charset="-78"/>
              </a:rPr>
              <a:t>2برنامه ریزي </a:t>
            </a: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>پاسخ به حوادث و بلایا</a:t>
            </a:r>
            <a:b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</a:b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>.3آموزش </a:t>
            </a:r>
            <a:r>
              <a:rPr lang="fa-IR" dirty="0" smtClean="0">
                <a:solidFill>
                  <a:srgbClr val="FFFF00"/>
                </a:solidFill>
                <a:latin typeface="BNazanin"/>
                <a:cs typeface="B Nazanin" pitchFamily="2" charset="-78"/>
              </a:rPr>
              <a:t>برنامه</a:t>
            </a: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/>
            </a:r>
            <a:b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</a:b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>.4تمرین </a:t>
            </a:r>
            <a:r>
              <a:rPr lang="fa-IR" dirty="0" smtClean="0">
                <a:solidFill>
                  <a:srgbClr val="FFFF00"/>
                </a:solidFill>
                <a:latin typeface="BNazanin"/>
                <a:cs typeface="B Nazanin" pitchFamily="2" charset="-78"/>
              </a:rPr>
              <a:t>برنامه</a:t>
            </a: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/>
            </a:r>
            <a:b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</a:br>
            <a:r>
              <a:rPr lang="fa-IR" dirty="0" smtClean="0">
                <a:solidFill>
                  <a:srgbClr val="FFFF00"/>
                </a:solidFill>
                <a:latin typeface="BNazanin"/>
                <a:cs typeface="B Nazanin" pitchFamily="2" charset="-78"/>
              </a:rPr>
              <a:t>.5نظارت </a:t>
            </a:r>
            <a:r>
              <a:rPr lang="fa-IR" dirty="0">
                <a:solidFill>
                  <a:srgbClr val="FFFF00"/>
                </a:solidFill>
                <a:latin typeface="BNazanin"/>
                <a:cs typeface="B Nazanin" pitchFamily="2" charset="-78"/>
              </a:rPr>
              <a:t>و ارزیابي </a:t>
            </a:r>
            <a:r>
              <a:rPr lang="fa-IR" dirty="0" smtClean="0">
                <a:solidFill>
                  <a:srgbClr val="FFFF00"/>
                </a:solidFill>
                <a:latin typeface="BNazanin"/>
                <a:cs typeface="B Nazanin" pitchFamily="2" charset="-78"/>
              </a:rPr>
              <a:t>نتایج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/>
            </a:r>
            <a:br>
              <a:rPr lang="fa-IR" dirty="0">
                <a:cs typeface="B Nazanin" pitchFamily="2" charset="-78"/>
              </a:rPr>
            </a:b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* یکی </a:t>
            </a:r>
            <a:r>
              <a:rPr lang="fa-IR" dirty="0">
                <a:cs typeface="B Nazanin" pitchFamily="2" charset="-78"/>
              </a:rPr>
              <a:t>ازکارکردهای مهم در فاز پاسخ به حوادث و بلایا </a:t>
            </a:r>
            <a:r>
              <a:rPr lang="fa-IR" dirty="0" smtClean="0">
                <a:cs typeface="B Nazanin" pitchFamily="2" charset="-78"/>
              </a:rPr>
              <a:t>سامانه ی </a:t>
            </a:r>
            <a:r>
              <a:rPr lang="fa-IR" dirty="0">
                <a:cs typeface="B Nazanin" pitchFamily="2" charset="-78"/>
              </a:rPr>
              <a:t>هشدار اولیه است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سامانه ی هشدار اولیه به مجموعه ظرفیتهایی اطلاق میشود که برای تولید و انتشار به موقع و و موثر اطلاعات هشدار به کار میروند</a:t>
            </a:r>
            <a:r>
              <a:rPr lang="fa-IR" dirty="0">
                <a:solidFill>
                  <a:srgbClr val="000000"/>
                </a:solidFill>
                <a:latin typeface="B#20Nazanin"/>
                <a:cs typeface="B Nazanin" pitchFamily="2" charset="-78"/>
              </a:rPr>
              <a:t>. </a:t>
            </a:r>
            <a:endParaRPr lang="fa-IR" dirty="0" smtClean="0">
              <a:solidFill>
                <a:srgbClr val="000000"/>
              </a:solidFill>
              <a:latin typeface="B#20Nazanin"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نتیجه ی آن کاهش </a:t>
            </a:r>
            <a:r>
              <a:rPr lang="fa-IR" dirty="0">
                <a:cs typeface="B Nazanin" pitchFamily="2" charset="-78"/>
              </a:rPr>
              <a:t>آسیب، ضرر و </a:t>
            </a:r>
            <a:r>
              <a:rPr lang="fa-IR" dirty="0" smtClean="0">
                <a:cs typeface="B Nazanin" pitchFamily="2" charset="-78"/>
              </a:rPr>
              <a:t>زیان است.</a:t>
            </a:r>
            <a:endParaRPr lang="fa-IR" dirty="0"/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سامانه </a:t>
            </a:r>
            <a:r>
              <a:rPr lang="fa-IR" dirty="0">
                <a:cs typeface="B Nazanin" pitchFamily="2" charset="-78"/>
              </a:rPr>
              <a:t>هشدار اولیه چهار </a:t>
            </a:r>
            <a:r>
              <a:rPr lang="fa-IR" dirty="0" smtClean="0">
                <a:cs typeface="B Nazanin" pitchFamily="2" charset="-78"/>
              </a:rPr>
              <a:t>جزء </a:t>
            </a:r>
            <a:r>
              <a:rPr lang="fa-IR" dirty="0">
                <a:cs typeface="B Nazanin" pitchFamily="2" charset="-78"/>
              </a:rPr>
              <a:t>دارد که شامل: شناخت خطر و پایش مخاطرات، طراحی </a:t>
            </a:r>
            <a:r>
              <a:rPr lang="fa-IR" dirty="0" smtClean="0">
                <a:cs typeface="B Nazanin" pitchFamily="2" charset="-78"/>
              </a:rPr>
              <a:t>سیستم هشداراولیه</a:t>
            </a:r>
            <a:r>
              <a:rPr lang="fa-IR" dirty="0">
                <a:cs typeface="B Nazanin" pitchFamily="2" charset="-78"/>
              </a:rPr>
              <a:t>، </a:t>
            </a:r>
            <a:r>
              <a:rPr lang="fa-IR" dirty="0" smtClean="0">
                <a:cs typeface="B Nazanin" pitchFamily="2" charset="-78"/>
              </a:rPr>
              <a:t>انتشار </a:t>
            </a:r>
            <a:r>
              <a:rPr lang="fa-IR" dirty="0">
                <a:cs typeface="B Nazanin" pitchFamily="2" charset="-78"/>
              </a:rPr>
              <a:t>هشدار و آمادگی برای پاسخ </a:t>
            </a:r>
            <a:r>
              <a:rPr lang="fa-IR" dirty="0" smtClean="0">
                <a:cs typeface="B Nazanin" pitchFamily="2" charset="-78"/>
              </a:rPr>
              <a:t>میباشد </a:t>
            </a: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سامانه ی هشدار اولیه بیمارستانی بخشی از برنامه ی آمادگی و پاسخ بیمارستان است </a:t>
            </a:r>
          </a:p>
          <a:p>
            <a:pPr marL="0" indent="0" algn="r" rtl="1">
              <a:buNone/>
            </a:pPr>
            <a:r>
              <a:rPr lang="fa-IR" dirty="0"/>
              <a:t/>
            </a:r>
            <a:br>
              <a:rPr lang="fa-IR" dirty="0"/>
            </a:b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68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فرماندهی حادثه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در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بیمارستان، به دو صورت سامانه ی هشدار اولیه را فعال مینماید : 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1- اعلام </a:t>
            </a:r>
            <a:r>
              <a:rPr lang="fa-IR" dirty="0">
                <a:cs typeface="B Nazanin" pitchFamily="2" charset="-78"/>
              </a:rPr>
              <a:t>وضعیت در خصوص سطح حادثه از طریق مراجع بالاتر، مرکز هدایت عملیات </a:t>
            </a:r>
            <a:r>
              <a:rPr lang="fa-IR" dirty="0" smtClean="0">
                <a:cs typeface="B Nazanin" pitchFamily="2" charset="-78"/>
              </a:rPr>
              <a:t>دانشگاه قطب یا </a:t>
            </a:r>
            <a:r>
              <a:rPr lang="fa-IR" dirty="0">
                <a:cs typeface="B Nazanin" pitchFamily="2" charset="-78"/>
              </a:rPr>
              <a:t>وزارت بهداشت، درمان و آموزش پزشكی در حوادث خارج از بیمارستان </a:t>
            </a:r>
            <a:r>
              <a:rPr lang="fa-IR" dirty="0"/>
              <a:t/>
            </a:r>
            <a:br>
              <a:rPr lang="fa-IR" dirty="0"/>
            </a:br>
            <a:r>
              <a:rPr lang="fa-IR" dirty="0">
                <a:cs typeface="B Nazanin" pitchFamily="2" charset="-78"/>
              </a:rPr>
              <a:t>2- اعلام وضعیت در خصوص سطح حادثه توسط خود بیمارستان </a:t>
            </a:r>
            <a:r>
              <a:rPr lang="fa-IR" dirty="0" smtClean="0">
                <a:cs typeface="B Nazanin" pitchFamily="2" charset="-78"/>
              </a:rPr>
              <a:t>و اطلاع رسانی به مراجع بالاتر در حوادث داخل بیمارستانی همچنین </a:t>
            </a:r>
            <a:r>
              <a:rPr lang="fa-IR" dirty="0">
                <a:cs typeface="B Nazanin" pitchFamily="2" charset="-78"/>
              </a:rPr>
              <a:t>میتوان </a:t>
            </a:r>
            <a:r>
              <a:rPr lang="fa-IR" dirty="0" smtClean="0">
                <a:cs typeface="B Nazanin" pitchFamily="2" charset="-78"/>
              </a:rPr>
              <a:t>به دنبال </a:t>
            </a:r>
            <a:r>
              <a:rPr lang="fa-IR" dirty="0">
                <a:cs typeface="B Nazanin" pitchFamily="2" charset="-78"/>
              </a:rPr>
              <a:t>کسب اطلاعات از مردم، </a:t>
            </a:r>
            <a:r>
              <a:rPr lang="fa-IR" dirty="0" smtClean="0">
                <a:cs typeface="B Nazanin" pitchFamily="2" charset="-78"/>
              </a:rPr>
              <a:t>رسانه ها</a:t>
            </a:r>
            <a:r>
              <a:rPr lang="fa-IR" dirty="0">
                <a:cs typeface="B Nazanin" pitchFamily="2" charset="-78"/>
              </a:rPr>
              <a:t>، </a:t>
            </a:r>
            <a:r>
              <a:rPr lang="fa-IR" dirty="0" smtClean="0">
                <a:cs typeface="B Nazanin" pitchFamily="2" charset="-78"/>
              </a:rPr>
              <a:t>سازمان های همكار </a:t>
            </a:r>
            <a:r>
              <a:rPr lang="fa-IR" dirty="0">
                <a:cs typeface="B Nazanin" pitchFamily="2" charset="-78"/>
              </a:rPr>
              <a:t>و پشتیبان </a:t>
            </a:r>
            <a:r>
              <a:rPr lang="fa-IR" dirty="0" smtClean="0">
                <a:cs typeface="B Nazanin" pitchFamily="2" charset="-78"/>
              </a:rPr>
              <a:t>به طور </a:t>
            </a:r>
            <a:r>
              <a:rPr lang="fa-IR" dirty="0">
                <a:cs typeface="B Nazanin" pitchFamily="2" charset="-78"/>
              </a:rPr>
              <a:t>مستقیم فعال شود.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0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ایران </a:t>
            </a:r>
            <a:r>
              <a:rPr lang="fa-IR" b="1" dirty="0">
                <a:cs typeface="B Nazanin" pitchFamily="2" charset="-78"/>
              </a:rPr>
              <a:t>کشوري </a:t>
            </a:r>
            <a:r>
              <a:rPr lang="fa-IR" b="1" dirty="0" smtClean="0">
                <a:cs typeface="B Nazanin" pitchFamily="2" charset="-78"/>
              </a:rPr>
              <a:t>بلاخيز </a:t>
            </a:r>
            <a:r>
              <a:rPr lang="fa-IR" b="1" dirty="0">
                <a:cs typeface="B Nazanin" pitchFamily="2" charset="-78"/>
              </a:rPr>
              <a:t>بوده و یکي از </a:t>
            </a:r>
            <a:r>
              <a:rPr lang="fa-IR" b="1" dirty="0" smtClean="0">
                <a:cs typeface="B Nazanin" pitchFamily="2" charset="-78"/>
              </a:rPr>
              <a:t>مساعدترین کشورهاي جهان براي وقوع حوادث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بلایا ميباشد</a:t>
            </a:r>
            <a:r>
              <a:rPr lang="fa-IR" b="1" dirty="0">
                <a:cs typeface="B Nazanin" pitchFamily="2" charset="-78"/>
              </a:rPr>
              <a:t>، تقریباً بيش از 9۰درصد جمعيت </a:t>
            </a:r>
            <a:r>
              <a:rPr lang="fa-IR" b="1" dirty="0" smtClean="0">
                <a:cs typeface="B Nazanin" pitchFamily="2" charset="-78"/>
              </a:rPr>
              <a:t>آن در معرض خطرات ناشي </a:t>
            </a:r>
            <a:r>
              <a:rPr lang="fa-IR" b="1" dirty="0">
                <a:cs typeface="B Nazanin" pitchFamily="2" charset="-78"/>
              </a:rPr>
              <a:t>از زلزله و </a:t>
            </a:r>
            <a:r>
              <a:rPr lang="fa-IR" b="1" dirty="0" smtClean="0">
                <a:cs typeface="B Nazanin" pitchFamily="2" charset="-78"/>
              </a:rPr>
              <a:t>سيل </a:t>
            </a:r>
            <a:r>
              <a:rPr lang="fa-IR" b="1" dirty="0">
                <a:cs typeface="B Nazanin" pitchFamily="2" charset="-78"/>
              </a:rPr>
              <a:t>وسيع </a:t>
            </a:r>
            <a:r>
              <a:rPr lang="fa-IR" b="1" dirty="0" smtClean="0">
                <a:cs typeface="B Nazanin" pitchFamily="2" charset="-78"/>
              </a:rPr>
              <a:t>قرار دارد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00247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543800" cy="6858000"/>
          </a:xfrm>
        </p:spPr>
      </p:pic>
    </p:spTree>
    <p:extLst>
      <p:ext uri="{BB962C8B-B14F-4D97-AF65-F5344CB8AC3E}">
        <p14:creationId xmlns:p14="http://schemas.microsoft.com/office/powerpoint/2010/main" val="781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r" rtl="1" fontAlgn="base"/>
            <a:r>
              <a:rPr lang="fa-IR" b="1" dirty="0">
                <a:cs typeface="B Nazanin" pitchFamily="2" charset="-78"/>
              </a:rPr>
              <a:t>مرحله قبل از بحران</a:t>
            </a:r>
            <a:r>
              <a:rPr lang="fa-IR" dirty="0">
                <a:cs typeface="B Nazanin" pitchFamily="2" charset="-78"/>
              </a:rPr>
              <a:t>: پیش بینی، پیشگیری، آمادگی؛</a:t>
            </a:r>
          </a:p>
          <a:p>
            <a:pPr algn="r" rtl="1" fontAlgn="base"/>
            <a:r>
              <a:rPr lang="fa-IR" b="1" dirty="0">
                <a:cs typeface="B Nazanin" pitchFamily="2" charset="-78"/>
              </a:rPr>
              <a:t>مرحله حین بحران</a:t>
            </a:r>
            <a:r>
              <a:rPr lang="fa-IR" dirty="0">
                <a:cs typeface="B Nazanin" pitchFamily="2" charset="-78"/>
              </a:rPr>
              <a:t>: امداد و نجات، عملیات ویژه، مهارسازی؛</a:t>
            </a:r>
          </a:p>
          <a:p>
            <a:pPr algn="r" rtl="1" fontAlgn="base"/>
            <a:r>
              <a:rPr lang="fa-IR" b="1" dirty="0">
                <a:cs typeface="B Nazanin" pitchFamily="2" charset="-78"/>
              </a:rPr>
              <a:t>مرحله پس از بحران</a:t>
            </a:r>
            <a:r>
              <a:rPr lang="fa-IR" dirty="0">
                <a:cs typeface="B Nazanin" pitchFamily="2" charset="-78"/>
              </a:rPr>
              <a:t>: بازیابی، بازسازی، </a:t>
            </a:r>
            <a:r>
              <a:rPr lang="fa-IR" dirty="0" smtClean="0">
                <a:cs typeface="B Nazanin" pitchFamily="2" charset="-78"/>
              </a:rPr>
              <a:t>یادگیری</a:t>
            </a:r>
          </a:p>
          <a:p>
            <a:pPr marL="0" indent="0" algn="r" rtl="1" fontAlgn="base">
              <a:buNone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638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آمادگــی از ارکان اصلــی مديريــت خطــر در حــوادث و بلايــا بشــمار مــیرود کــه در </a:t>
            </a:r>
            <a:r>
              <a:rPr lang="fa-IR" b="1" dirty="0" smtClean="0">
                <a:cs typeface="B Nazanin" pitchFamily="2" charset="-78"/>
              </a:rPr>
              <a:t>ســاده ترين شــکل، نیازمنــد </a:t>
            </a:r>
            <a:r>
              <a:rPr lang="fa-IR" b="1" dirty="0">
                <a:cs typeface="B Nazanin" pitchFamily="2" charset="-78"/>
              </a:rPr>
              <a:t>ارزيابــی مــداوم خطــر بــا اســتفاده از ابــزار </a:t>
            </a:r>
            <a:r>
              <a:rPr lang="fa-IR" b="1" dirty="0" smtClean="0">
                <a:cs typeface="B Nazanin" pitchFamily="2" charset="-78"/>
              </a:rPr>
              <a:t>بومی اسـتاندارد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برنامه ريــزی</a:t>
            </a:r>
            <a:r>
              <a:rPr lang="fa-IR" b="1" dirty="0">
                <a:cs typeface="B Nazanin" pitchFamily="2" charset="-78"/>
              </a:rPr>
              <a:t>، آمــوزش </a:t>
            </a:r>
            <a:r>
              <a:rPr lang="fa-IR" b="1" dirty="0" smtClean="0">
                <a:cs typeface="B Nazanin" pitchFamily="2" charset="-78"/>
              </a:rPr>
              <a:t>کارکنــان، آمـوزش </a:t>
            </a:r>
            <a:r>
              <a:rPr lang="fa-IR" b="1" dirty="0">
                <a:cs typeface="B Nazanin" pitchFamily="2" charset="-78"/>
              </a:rPr>
              <a:t>جامعـه، تمريـن و ارزيابـی اسـت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0055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itchFamily="2" charset="-78"/>
              </a:rPr>
              <a:t>آمادگـی در سـطح فـردی نیازمنـد افزايـش دانـش و </a:t>
            </a:r>
            <a:r>
              <a:rPr lang="fa-IR" b="1" dirty="0" smtClean="0">
                <a:cs typeface="B Nazanin" pitchFamily="2" charset="-78"/>
              </a:rPr>
              <a:t>بهبـود نگـرش </a:t>
            </a:r>
            <a:r>
              <a:rPr lang="fa-IR" b="1" dirty="0">
                <a:cs typeface="B Nazanin" pitchFamily="2" charset="-78"/>
              </a:rPr>
              <a:t>و کسـب مهارتهـای لازم بـوده، در سـطح محلـی، تدويـن برنامـه، تأمیـن منابـع و </a:t>
            </a:r>
            <a:r>
              <a:rPr lang="fa-IR" b="1" dirty="0" smtClean="0">
                <a:cs typeface="B Nazanin" pitchFamily="2" charset="-78"/>
              </a:rPr>
              <a:t>مشـخص کردن سـاختار </a:t>
            </a:r>
            <a:r>
              <a:rPr lang="fa-IR" b="1" dirty="0">
                <a:cs typeface="B Nazanin" pitchFamily="2" charset="-78"/>
              </a:rPr>
              <a:t>مديريـت محلـی و در سـطح ملـی، تدويـن سیاسـتها و دسـتورالعملها و راهنماهـای </a:t>
            </a:r>
            <a:r>
              <a:rPr lang="fa-IR" b="1" dirty="0" smtClean="0">
                <a:cs typeface="B Nazanin" pitchFamily="2" charset="-78"/>
              </a:rPr>
              <a:t>عملکـردی را </a:t>
            </a:r>
            <a:r>
              <a:rPr lang="fa-IR" b="1" dirty="0">
                <a:cs typeface="B Nazanin" pitchFamily="2" charset="-78"/>
              </a:rPr>
              <a:t>میطلبد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424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cs typeface="B Nazanin" pitchFamily="2" charset="-78"/>
              </a:rPr>
              <a:t>پیشگیری و کاهش اثرات :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برنامه ریزی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آماده سازی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واکنش 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بهبود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تبيين فرايند فعال كردن </a:t>
            </a:r>
            <a:r>
              <a:rPr lang="fa-IR" b="1" dirty="0" smtClean="0">
                <a:cs typeface="B Nazanin" pitchFamily="2" charset="-78"/>
              </a:rPr>
              <a:t>برنامه ي </a:t>
            </a:r>
            <a:r>
              <a:rPr lang="fa-IR" b="1" dirty="0">
                <a:cs typeface="B Nazanin" pitchFamily="2" charset="-78"/>
              </a:rPr>
              <a:t>مديريت </a:t>
            </a:r>
            <a:r>
              <a:rPr lang="fa-IR" b="1" dirty="0" smtClean="0">
                <a:cs typeface="B Nazanin" pitchFamily="2" charset="-78"/>
              </a:rPr>
              <a:t>حوادث بيمارستاني</a:t>
            </a:r>
          </a:p>
          <a:p>
            <a:pPr marL="0" indent="0" algn="r" rtl="1">
              <a:buNone/>
            </a:pPr>
            <a:endParaRPr lang="fa-IR" b="1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Nazanin" pitchFamily="2" charset="-78"/>
              </a:rPr>
              <a:t> 1- اطلاع رساني</a:t>
            </a:r>
            <a:endParaRPr lang="fa-IR" b="1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2 </a:t>
            </a:r>
            <a:r>
              <a:rPr lang="fa-IR" b="1" dirty="0" smtClean="0">
                <a:cs typeface="B Nazanin" pitchFamily="2" charset="-78"/>
              </a:rPr>
              <a:t>– فعال سازي</a:t>
            </a:r>
            <a:endParaRPr lang="fa-IR" b="1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cs typeface="B Nazanin" pitchFamily="2" charset="-78"/>
              </a:rPr>
              <a:t>3 </a:t>
            </a:r>
            <a:r>
              <a:rPr lang="fa-IR" b="1" dirty="0" smtClean="0">
                <a:cs typeface="B Nazanin" pitchFamily="2" charset="-78"/>
              </a:rPr>
              <a:t>– متوقف سازي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مرحله ی </a:t>
            </a:r>
            <a:r>
              <a:rPr lang="fa-IR" b="1" dirty="0">
                <a:cs typeface="B Titr" pitchFamily="2" charset="-78"/>
              </a:rPr>
              <a:t>قبل از حادثه (فاز آمادگی)</a:t>
            </a:r>
            <a:r>
              <a:rPr lang="fa-IR" dirty="0"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fa-IR" b="1" dirty="0">
                <a:cs typeface="B Nazanin" pitchFamily="2" charset="-78"/>
              </a:rPr>
              <a:t>شناسايي </a:t>
            </a:r>
            <a:r>
              <a:rPr lang="fa-IR" b="1" dirty="0" smtClean="0">
                <a:cs typeface="B Nazanin" pitchFamily="2" charset="-78"/>
              </a:rPr>
              <a:t>مخاطرات </a:t>
            </a:r>
          </a:p>
          <a:p>
            <a:r>
              <a:rPr lang="fa-IR" b="1" dirty="0">
                <a:cs typeface="B Nazanin" pitchFamily="2" charset="-78"/>
              </a:rPr>
              <a:t>پايش </a:t>
            </a:r>
            <a:r>
              <a:rPr lang="fa-IR" b="1" dirty="0" smtClean="0">
                <a:cs typeface="B Nazanin" pitchFamily="2" charset="-78"/>
              </a:rPr>
              <a:t>مخاطرات </a:t>
            </a:r>
          </a:p>
          <a:p>
            <a:r>
              <a:rPr lang="fa-IR" b="1" dirty="0">
                <a:cs typeface="B Nazanin" pitchFamily="2" charset="-78"/>
              </a:rPr>
              <a:t>تعریف </a:t>
            </a:r>
            <a:r>
              <a:rPr lang="fa-IR" b="1" dirty="0" smtClean="0">
                <a:cs typeface="B Nazanin" pitchFamily="2" charset="-78"/>
              </a:rPr>
              <a:t>آستانه ی </a:t>
            </a:r>
            <a:r>
              <a:rPr lang="fa-IR" b="1" dirty="0">
                <a:cs typeface="B Nazanin" pitchFamily="2" charset="-78"/>
              </a:rPr>
              <a:t>اعلام هشدار </a:t>
            </a:r>
            <a:endParaRPr lang="fa-IR" b="1" dirty="0" smtClean="0">
              <a:cs typeface="B Nazanin" pitchFamily="2" charset="-78"/>
            </a:endParaRPr>
          </a:p>
          <a:p>
            <a:r>
              <a:rPr lang="fa-IR" b="1" dirty="0">
                <a:cs typeface="B Nazanin" pitchFamily="2" charset="-78"/>
              </a:rPr>
              <a:t>مشخص کردن نزدیکترین </a:t>
            </a:r>
            <a:r>
              <a:rPr lang="fa-IR" b="1" dirty="0" smtClean="0">
                <a:cs typeface="B Nazanin" pitchFamily="2" charset="-78"/>
              </a:rPr>
              <a:t>مکان</a:t>
            </a:r>
          </a:p>
          <a:p>
            <a:r>
              <a:rPr lang="fa-IR" b="1" dirty="0">
                <a:cs typeface="B Nazanin" pitchFamily="2" charset="-78"/>
              </a:rPr>
              <a:t>تعیین بستر ارتباطی چندلایه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 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1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 descr="C:\Users\27222\Desktop\بحران\Captur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9" y="0"/>
            <a:ext cx="8372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79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7222\Desktop\بحران\Captur5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" y="0"/>
            <a:ext cx="7068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30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b="1" dirty="0">
                <a:cs typeface="B Titr" pitchFamily="2" charset="-78"/>
              </a:rPr>
              <a:t>اقدامات حين و بعد از حادثه ( فاز پاسخ)</a:t>
            </a:r>
            <a:r>
              <a:rPr lang="fa-IR" dirty="0"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886200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اطلاع رسانی</a:t>
            </a:r>
          </a:p>
          <a:p>
            <a:r>
              <a:rPr lang="fa-IR" b="1" dirty="0" smtClean="0">
                <a:cs typeface="B Nazanin" pitchFamily="2" charset="-78"/>
              </a:rPr>
              <a:t>آماده باش</a:t>
            </a:r>
          </a:p>
          <a:p>
            <a:r>
              <a:rPr lang="fa-IR" b="1" dirty="0" smtClean="0">
                <a:cs typeface="B Nazanin" pitchFamily="2" charset="-78"/>
              </a:rPr>
              <a:t>فعال سازی</a:t>
            </a:r>
          </a:p>
          <a:p>
            <a:r>
              <a:rPr lang="fa-IR" b="1" dirty="0" smtClean="0">
                <a:cs typeface="B Nazanin" pitchFamily="2" charset="-78"/>
              </a:rPr>
              <a:t>متوقف سازی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5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fa-IR" b="1" dirty="0">
                <a:cs typeface="B Nazanin" pitchFamily="2" charset="-78"/>
              </a:rPr>
              <a:t>هدف از </a:t>
            </a:r>
            <a:r>
              <a:rPr lang="fa-IR" b="1" dirty="0" smtClean="0">
                <a:cs typeface="B Nazanin" pitchFamily="2" charset="-78"/>
              </a:rPr>
              <a:t>برنامه </a:t>
            </a:r>
            <a:r>
              <a:rPr lang="fa-IR" b="1" dirty="0">
                <a:cs typeface="B Nazanin" pitchFamily="2" charset="-78"/>
              </a:rPr>
              <a:t>ریزي جامع مدیریت </a:t>
            </a:r>
            <a:r>
              <a:rPr lang="fa-IR" b="1" dirty="0" smtClean="0">
                <a:cs typeface="B Nazanin" pitchFamily="2" charset="-78"/>
              </a:rPr>
              <a:t>خطر بيمارستاني</a:t>
            </a:r>
            <a:r>
              <a:rPr lang="fa-IR" b="1" dirty="0">
                <a:cs typeface="B Nazanin" pitchFamily="2" charset="-78"/>
              </a:rPr>
              <a:t>، ضمن پيشگيري و </a:t>
            </a:r>
            <a:r>
              <a:rPr lang="fa-IR" b="1" dirty="0" smtClean="0">
                <a:cs typeface="B Nazanin" pitchFamily="2" charset="-78"/>
              </a:rPr>
              <a:t>کاهش خطر بلایا، فراهم نمودن سيستم هاي </a:t>
            </a:r>
            <a:r>
              <a:rPr lang="fa-IR" b="1" dirty="0">
                <a:cs typeface="B Nazanin" pitchFamily="2" charset="-78"/>
              </a:rPr>
              <a:t>پاسخدهي فوري، آموزش </a:t>
            </a:r>
            <a:r>
              <a:rPr lang="fa-IR" b="1" dirty="0" smtClean="0">
                <a:cs typeface="B Nazanin" pitchFamily="2" charset="-78"/>
              </a:rPr>
              <a:t>کارکنان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خرید </a:t>
            </a:r>
            <a:r>
              <a:rPr lang="fa-IR" b="1" dirty="0">
                <a:cs typeface="B Nazanin" pitchFamily="2" charset="-78"/>
              </a:rPr>
              <a:t>تجهيزات و </a:t>
            </a:r>
            <a:r>
              <a:rPr lang="fa-IR" b="1" dirty="0" smtClean="0">
                <a:cs typeface="B Nazanin" pitchFamily="2" charset="-78"/>
              </a:rPr>
              <a:t>اقلام مورد نياز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براي ادامه ي </a:t>
            </a:r>
            <a:r>
              <a:rPr lang="fa-IR" b="1" dirty="0">
                <a:cs typeface="B Nazanin" pitchFamily="2" charset="-78"/>
              </a:rPr>
              <a:t>مراقبت از </a:t>
            </a:r>
            <a:r>
              <a:rPr lang="fa-IR" b="1" dirty="0" smtClean="0">
                <a:cs typeface="B Nazanin" pitchFamily="2" charset="-78"/>
              </a:rPr>
              <a:t>بيماران کنوني</a:t>
            </a:r>
            <a:r>
              <a:rPr lang="fa-IR" b="1" dirty="0">
                <a:cs typeface="B Nazanin" pitchFamily="2" charset="-78"/>
              </a:rPr>
              <a:t>، حفافت از </a:t>
            </a:r>
            <a:r>
              <a:rPr lang="fa-IR" b="1" dirty="0" smtClean="0">
                <a:cs typeface="B Nazanin" pitchFamily="2" charset="-78"/>
              </a:rPr>
              <a:t>کارکنان خود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نهایتاً پاسخگویي به نيازهاي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ایجاد </a:t>
            </a:r>
            <a:r>
              <a:rPr lang="fa-IR" b="1" dirty="0">
                <a:cs typeface="B Nazanin" pitchFamily="2" charset="-78"/>
              </a:rPr>
              <a:t>شده </a:t>
            </a:r>
            <a:r>
              <a:rPr lang="fa-IR" b="1" dirty="0" smtClean="0">
                <a:cs typeface="B Nazanin" pitchFamily="2" charset="-78"/>
              </a:rPr>
              <a:t>به واسطه ي وقوع حوادث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بلایا است</a:t>
            </a:r>
            <a:r>
              <a:rPr lang="fa-IR" b="1" dirty="0">
                <a:cs typeface="B Nazanin" pitchFamily="2" charset="-78"/>
              </a:rPr>
              <a:t>. </a:t>
            </a:r>
            <a:r>
              <a:rPr lang="fa-IR" b="1" dirty="0" smtClean="0">
                <a:cs typeface="B Nazanin" pitchFamily="2" charset="-78"/>
              </a:rPr>
              <a:t>بنابراین به منظور افزایش ميزان آمادگي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بيمارستانها </a:t>
            </a:r>
            <a:r>
              <a:rPr lang="fa-IR" b="1" dirty="0">
                <a:cs typeface="B Nazanin" pitchFamily="2" charset="-78"/>
              </a:rPr>
              <a:t>براي مقابله با حوادث و بلایا، باید تمرکز بر روي </a:t>
            </a:r>
            <a:r>
              <a:rPr lang="fa-IR" b="1" dirty="0" smtClean="0">
                <a:cs typeface="B Nazanin" pitchFamily="2" charset="-78"/>
              </a:rPr>
              <a:t>برنامه ریزي داخلی و همچنين </a:t>
            </a:r>
            <a:r>
              <a:rPr lang="fa-IR" b="1" dirty="0">
                <a:cs typeface="B Nazanin" pitchFamily="2" charset="-78"/>
              </a:rPr>
              <a:t>در</a:t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صورت </a:t>
            </a:r>
            <a:r>
              <a:rPr lang="fa-IR" b="1" dirty="0" smtClean="0">
                <a:cs typeface="B Nazanin" pitchFamily="2" charset="-78"/>
              </a:rPr>
              <a:t>نياز</a:t>
            </a:r>
            <a:r>
              <a:rPr lang="fa-IR" b="1" dirty="0">
                <a:cs typeface="B Nazanin" pitchFamily="2" charset="-78"/>
              </a:rPr>
              <a:t>، </a:t>
            </a:r>
            <a:r>
              <a:rPr lang="fa-IR" b="1" dirty="0" smtClean="0">
                <a:cs typeface="B Nazanin" pitchFamily="2" charset="-78"/>
              </a:rPr>
              <a:t>امکان گسترش آن </a:t>
            </a:r>
            <a:r>
              <a:rPr lang="fa-IR" b="1" dirty="0">
                <a:cs typeface="B Nazanin" pitchFamily="2" charset="-78"/>
              </a:rPr>
              <a:t>باشد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22411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در ساعات غيراداري، سوپروايزر، خود </a:t>
            </a:r>
            <a:r>
              <a:rPr lang="fa-IR" b="1" dirty="0" smtClean="0">
                <a:cs typeface="B Nazanin" pitchFamily="2" charset="-78"/>
              </a:rPr>
              <a:t>فرمانده ي </a:t>
            </a:r>
            <a:r>
              <a:rPr lang="fa-IR" b="1" dirty="0">
                <a:cs typeface="B Nazanin" pitchFamily="2" charset="-78"/>
              </a:rPr>
              <a:t>عمليات است و </a:t>
            </a:r>
            <a:r>
              <a:rPr lang="fa-IR" b="1" dirty="0" smtClean="0">
                <a:cs typeface="B Nazanin" pitchFamily="2" charset="-78"/>
              </a:rPr>
              <a:t>سامانه ي فرماندهي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حادثه ي </a:t>
            </a:r>
            <a:r>
              <a:rPr lang="fa-IR" b="1" dirty="0">
                <a:cs typeface="B Nazanin" pitchFamily="2" charset="-78"/>
              </a:rPr>
              <a:t>بيمارستاني را فعال ميكند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51032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 descr="C:\Users\27222\Desktop\بحران\Captur4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127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C:\Users\27222\Desktop\بحران\Captur1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55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" y="0"/>
            <a:ext cx="9110402" cy="6904040"/>
          </a:xfrm>
        </p:spPr>
      </p:pic>
    </p:spTree>
    <p:extLst>
      <p:ext uri="{BB962C8B-B14F-4D97-AF65-F5344CB8AC3E}">
        <p14:creationId xmlns:p14="http://schemas.microsoft.com/office/powerpoint/2010/main" val="42160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600" b="1" dirty="0">
                <a:cs typeface="B Titr" pitchFamily="2" charset="-78"/>
              </a:rPr>
              <a:t>انواع تمرینهای مباحثه محور یا مبتنی بر بحث</a:t>
            </a:r>
            <a:r>
              <a:rPr lang="fa-IR" sz="3600" dirty="0"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سمینار</a:t>
            </a:r>
            <a:endParaRPr lang="fa-IR" b="1" dirty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کارگاه</a:t>
            </a:r>
            <a:endParaRPr lang="fa-IR" b="1" dirty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تمرین </a:t>
            </a:r>
            <a:r>
              <a:rPr lang="fa-IR" b="1" dirty="0">
                <a:cs typeface="B Nazanin" pitchFamily="2" charset="-78"/>
              </a:rPr>
              <a:t>دور </a:t>
            </a:r>
            <a:r>
              <a:rPr lang="fa-IR" b="1" dirty="0" smtClean="0">
                <a:cs typeface="B Nazanin" pitchFamily="2" charset="-78"/>
              </a:rPr>
              <a:t>میزی</a:t>
            </a:r>
          </a:p>
          <a:p>
            <a:r>
              <a:rPr lang="fa-IR" b="1" dirty="0" smtClean="0">
                <a:cs typeface="B Nazanin" pitchFamily="2" charset="-78"/>
              </a:rPr>
              <a:t>بازی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9251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b="1" dirty="0">
                <a:cs typeface="B Titr" pitchFamily="2" charset="-78"/>
              </a:rPr>
              <a:t>انواع تمرینهای عملیات محور یا مبتنی بر عملکرد</a:t>
            </a:r>
            <a:r>
              <a:rPr lang="fa-IR" sz="3200" dirty="0"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تمرین محدود یا </a:t>
            </a:r>
            <a:r>
              <a:rPr lang="fa-IR" b="1" dirty="0" smtClean="0">
                <a:cs typeface="B Nazanin" pitchFamily="2" charset="-78"/>
              </a:rPr>
              <a:t>مشق</a:t>
            </a:r>
            <a:endParaRPr lang="fa-IR" b="1" dirty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تمرین کارکردی</a:t>
            </a:r>
            <a:endParaRPr lang="fa-IR" b="1" dirty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تمرین </a:t>
            </a:r>
            <a:r>
              <a:rPr lang="fa-IR" b="1" dirty="0">
                <a:cs typeface="B Nazanin" pitchFamily="2" charset="-78"/>
              </a:rPr>
              <a:t>مقیاس کامل یا تمام عیار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103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486400"/>
          </a:xfrm>
        </p:spPr>
        <p:txBody>
          <a:bodyPr/>
          <a:lstStyle/>
          <a:p>
            <a:pPr marL="36576" indent="0" algn="ctr">
              <a:buNone/>
            </a:pPr>
            <a:r>
              <a:rPr lang="fa-IR" b="1" dirty="0" smtClean="0">
                <a:cs typeface="B Nazanin" pitchFamily="2" charset="-78"/>
              </a:rPr>
              <a:t>اهداف </a:t>
            </a:r>
            <a:r>
              <a:rPr lang="fa-IR" b="1" dirty="0">
                <a:cs typeface="B Nazanin" pitchFamily="2" charset="-78"/>
              </a:rPr>
              <a:t>تمرین باید  </a:t>
            </a:r>
            <a:r>
              <a:rPr lang="en-US" b="1" dirty="0" smtClean="0">
                <a:cs typeface="B Nazanin" pitchFamily="2" charset="-78"/>
              </a:rPr>
              <a:t>SMART</a:t>
            </a:r>
            <a:r>
              <a:rPr lang="fa-IR" b="1" dirty="0" smtClean="0">
                <a:cs typeface="B Nazanin" pitchFamily="2" charset="-78"/>
              </a:rPr>
              <a:t> بوده </a:t>
            </a:r>
            <a:r>
              <a:rPr lang="fa-IR" b="1" dirty="0">
                <a:cs typeface="B Nazanin" pitchFamily="2" charset="-78"/>
              </a:rPr>
              <a:t>و بر اساس این الگو نگارش شوند، که عبارت است از</a:t>
            </a:r>
            <a:r>
              <a:rPr lang="fa-IR" b="1" dirty="0" smtClean="0">
                <a:cs typeface="B Nazanin" pitchFamily="2" charset="-78"/>
              </a:rPr>
              <a:t>:</a:t>
            </a:r>
          </a:p>
          <a:p>
            <a:pPr marL="36576" indent="0" algn="ctr">
              <a:buNone/>
            </a:pPr>
            <a:endParaRPr lang="fa-IR" b="1" dirty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ساده </a:t>
            </a:r>
            <a:r>
              <a:rPr lang="fa-IR" b="1" dirty="0">
                <a:cs typeface="B Nazanin" pitchFamily="2" charset="-78"/>
              </a:rPr>
              <a:t>و اختصاصی باشند</a:t>
            </a:r>
            <a:r>
              <a:rPr lang="fa-IR" b="1" dirty="0" smtClean="0">
                <a:cs typeface="B Nazanin" pitchFamily="2" charset="-78"/>
              </a:rPr>
              <a:t>.</a:t>
            </a:r>
            <a:endParaRPr lang="fa-IR" b="1" dirty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قابل </a:t>
            </a:r>
            <a:r>
              <a:rPr lang="fa-IR" b="1" dirty="0">
                <a:cs typeface="B Nazanin" pitchFamily="2" charset="-78"/>
              </a:rPr>
              <a:t>اندازه گیری باشند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r>
              <a:rPr lang="fa-IR" b="1" dirty="0" smtClean="0">
                <a:cs typeface="B Nazanin" pitchFamily="2" charset="-78"/>
              </a:rPr>
              <a:t>قابل </a:t>
            </a:r>
            <a:r>
              <a:rPr lang="fa-IR" b="1" dirty="0">
                <a:cs typeface="B Nazanin" pitchFamily="2" charset="-78"/>
              </a:rPr>
              <a:t>دستیابی باشند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r>
              <a:rPr lang="fa-IR" b="1" dirty="0" smtClean="0">
                <a:cs typeface="B Nazanin" pitchFamily="2" charset="-78"/>
              </a:rPr>
              <a:t>واقعی </a:t>
            </a:r>
            <a:r>
              <a:rPr lang="fa-IR" b="1" dirty="0">
                <a:cs typeface="B Nazanin" pitchFamily="2" charset="-78"/>
              </a:rPr>
              <a:t>و مرتبط باشند. </a:t>
            </a:r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محدوه ی </a:t>
            </a:r>
            <a:r>
              <a:rPr lang="fa-IR" b="1" dirty="0">
                <a:cs typeface="B Nazanin" pitchFamily="2" charset="-78"/>
              </a:rPr>
              <a:t>زمانی مشخص داشته باشند</a:t>
            </a:r>
          </a:p>
        </p:txBody>
      </p:sp>
    </p:spTree>
    <p:extLst>
      <p:ext uri="{BB962C8B-B14F-4D97-AF65-F5344CB8AC3E}">
        <p14:creationId xmlns:p14="http://schemas.microsoft.com/office/powerpoint/2010/main" val="400808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7222\Desktop\بحران\Capt23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562599" cy="61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250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7222\Desktop\بحران\Capt44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914400"/>
            <a:ext cx="90808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04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6" y="381000"/>
            <a:ext cx="8770234" cy="5943600"/>
          </a:xfrm>
        </p:spPr>
      </p:pic>
    </p:spTree>
    <p:extLst>
      <p:ext uri="{BB962C8B-B14F-4D97-AF65-F5344CB8AC3E}">
        <p14:creationId xmlns:p14="http://schemas.microsoft.com/office/powerpoint/2010/main" val="2312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itchFamily="2" charset="-78"/>
              </a:rPr>
              <a:t>هدف اصلي در </a:t>
            </a:r>
            <a:r>
              <a:rPr lang="fa-IR" dirty="0" smtClean="0">
                <a:cs typeface="B Nazanin" pitchFamily="2" charset="-78"/>
              </a:rPr>
              <a:t>برنامه ي </a:t>
            </a:r>
            <a:r>
              <a:rPr lang="fa-IR" dirty="0">
                <a:cs typeface="B Nazanin" pitchFamily="2" charset="-78"/>
              </a:rPr>
              <a:t>جامع مدیریت </a:t>
            </a:r>
            <a:r>
              <a:rPr lang="fa-IR" dirty="0" smtClean="0">
                <a:cs typeface="B Nazanin" pitchFamily="2" charset="-78"/>
              </a:rPr>
              <a:t>خطر بيمارستاني </a:t>
            </a:r>
            <a:r>
              <a:rPr lang="fa-IR" dirty="0">
                <a:cs typeface="B Nazanin" pitchFamily="2" charset="-78"/>
              </a:rPr>
              <a:t>در رویداد </a:t>
            </a:r>
            <a:r>
              <a:rPr lang="fa-IR" dirty="0" smtClean="0">
                <a:cs typeface="B Nazanin" pitchFamily="2" charset="-78"/>
              </a:rPr>
              <a:t>غيرمترقبه</a:t>
            </a:r>
            <a:r>
              <a:rPr lang="fa-IR" dirty="0">
                <a:cs typeface="B Nazanin" pitchFamily="2" charset="-78"/>
              </a:rPr>
              <a:t>، </a:t>
            </a:r>
            <a:r>
              <a:rPr lang="fa-IR" dirty="0" smtClean="0">
                <a:cs typeface="B Nazanin" pitchFamily="2" charset="-78"/>
              </a:rPr>
              <a:t>کاهش تعداد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مرگ </a:t>
            </a:r>
            <a:r>
              <a:rPr lang="fa-IR" dirty="0">
                <a:cs typeface="B Nazanin" pitchFamily="2" charset="-78"/>
              </a:rPr>
              <a:t>ومير، افزایش تعداد </a:t>
            </a:r>
            <a:r>
              <a:rPr lang="fa-IR" dirty="0" smtClean="0">
                <a:cs typeface="B Nazanin" pitchFamily="2" charset="-78"/>
              </a:rPr>
              <a:t>نجات یافتگان </a:t>
            </a:r>
            <a:r>
              <a:rPr lang="fa-IR" dirty="0">
                <a:cs typeface="B Nazanin" pitchFamily="2" charset="-78"/>
              </a:rPr>
              <a:t>و </a:t>
            </a:r>
            <a:r>
              <a:rPr lang="fa-IR" dirty="0" smtClean="0">
                <a:cs typeface="B Nazanin" pitchFamily="2" charset="-78"/>
              </a:rPr>
              <a:t>نيز تقليل عوارض </a:t>
            </a:r>
            <a:r>
              <a:rPr lang="fa-IR" dirty="0">
                <a:cs typeface="B Nazanin" pitchFamily="2" charset="-78"/>
              </a:rPr>
              <a:t>معلوليتها و تسکين دردهاي </a:t>
            </a:r>
            <a:r>
              <a:rPr lang="fa-IR" dirty="0" smtClean="0">
                <a:cs typeface="B Nazanin" pitchFamily="2" charset="-78"/>
              </a:rPr>
              <a:t>جسماني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 رواني حادثه دیدگان </a:t>
            </a:r>
            <a:r>
              <a:rPr lang="fa-IR" dirty="0">
                <a:cs typeface="B Nazanin" pitchFamily="2" charset="-78"/>
              </a:rPr>
              <a:t>ميباشد.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742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87963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Nazanin" pitchFamily="2" charset="-78"/>
              </a:rPr>
              <a:t>آسيب پذیري بيمارستان </a:t>
            </a:r>
            <a:r>
              <a:rPr lang="fa-IR" b="1" dirty="0">
                <a:cs typeface="B Nazanin" pitchFamily="2" charset="-78"/>
              </a:rPr>
              <a:t>به </a:t>
            </a:r>
            <a:r>
              <a:rPr lang="fa-IR" b="1" dirty="0" smtClean="0">
                <a:cs typeface="B Nazanin" pitchFamily="2" charset="-78"/>
              </a:rPr>
              <a:t>ميزان </a:t>
            </a:r>
            <a:r>
              <a:rPr lang="fa-IR" b="1" dirty="0">
                <a:cs typeface="B Nazanin" pitchFamily="2" charset="-78"/>
              </a:rPr>
              <a:t>کمبودها و </a:t>
            </a:r>
            <a:r>
              <a:rPr lang="fa-IR" b="1" dirty="0" smtClean="0">
                <a:cs typeface="B Nazanin" pitchFamily="2" charset="-78"/>
              </a:rPr>
              <a:t>نقاط ضعف آن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زمان </a:t>
            </a:r>
            <a:r>
              <a:rPr lang="fa-IR" b="1" dirty="0">
                <a:cs typeface="B Nazanin" pitchFamily="2" charset="-78"/>
              </a:rPr>
              <a:t>وقوع حوادث و </a:t>
            </a:r>
            <a:r>
              <a:rPr lang="fa-IR" b="1" dirty="0" smtClean="0">
                <a:cs typeface="B Nazanin" pitchFamily="2" charset="-78"/>
              </a:rPr>
              <a:t>بلایا بستگي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دارد</a:t>
            </a:r>
            <a:r>
              <a:rPr lang="fa-IR" b="1" dirty="0">
                <a:cs typeface="B Nazanin" pitchFamily="2" charset="-78"/>
              </a:rPr>
              <a:t>. </a:t>
            </a:r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مخاطرات </a:t>
            </a:r>
            <a:r>
              <a:rPr lang="fa-IR" b="1" dirty="0" smtClean="0">
                <a:cs typeface="B Nazanin" pitchFamily="2" charset="-78"/>
              </a:rPr>
              <a:t>؛ </a:t>
            </a:r>
            <a:r>
              <a:rPr lang="fa-IR" b="1" dirty="0">
                <a:cs typeface="B Nazanin" pitchFamily="2" charset="-78"/>
              </a:rPr>
              <a:t>تهدیدات </a:t>
            </a:r>
            <a:r>
              <a:rPr lang="fa-IR" b="1" dirty="0" smtClean="0">
                <a:cs typeface="B Nazanin" pitchFamily="2" charset="-78"/>
              </a:rPr>
              <a:t>محتملي هستند </a:t>
            </a:r>
            <a:r>
              <a:rPr lang="fa-IR" b="1" dirty="0">
                <a:cs typeface="B Nazanin" pitchFamily="2" charset="-78"/>
              </a:rPr>
              <a:t>که </a:t>
            </a:r>
            <a:r>
              <a:rPr lang="fa-IR" b="1" dirty="0" smtClean="0">
                <a:cs typeface="B Nazanin" pitchFamily="2" charset="-78"/>
              </a:rPr>
              <a:t>ممکن است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محدوده اي </a:t>
            </a:r>
            <a:r>
              <a:rPr lang="fa-IR" b="1" dirty="0">
                <a:cs typeface="B Nazanin" pitchFamily="2" charset="-78"/>
              </a:rPr>
              <a:t>از </a:t>
            </a:r>
            <a:r>
              <a:rPr lang="fa-IR" b="1" dirty="0" smtClean="0">
                <a:cs typeface="B Nazanin" pitchFamily="2" charset="-78"/>
              </a:rPr>
              <a:t>زمان </a:t>
            </a:r>
            <a:r>
              <a:rPr lang="fa-IR" b="1" dirty="0">
                <a:cs typeface="B Nazanin" pitchFamily="2" charset="-78"/>
              </a:rPr>
              <a:t>و در </a:t>
            </a:r>
            <a:r>
              <a:rPr lang="fa-IR" b="1" dirty="0" smtClean="0">
                <a:cs typeface="B Nazanin" pitchFamily="2" charset="-78"/>
              </a:rPr>
              <a:t>مکاني مشخص </a:t>
            </a:r>
            <a:r>
              <a:rPr lang="fa-IR" b="1" dirty="0">
                <a:cs typeface="B Nazanin" pitchFamily="2" charset="-78"/>
              </a:rPr>
              <a:t>رخ دهند. این اتفاقات معمولاً با </a:t>
            </a:r>
            <a:r>
              <a:rPr lang="fa-IR" b="1" dirty="0" smtClean="0">
                <a:cs typeface="B Nazanin" pitchFamily="2" charset="-78"/>
              </a:rPr>
              <a:t>مرگ </a:t>
            </a:r>
            <a:r>
              <a:rPr lang="fa-IR" b="1" dirty="0">
                <a:cs typeface="B Nazanin" pitchFamily="2" charset="-78"/>
              </a:rPr>
              <a:t>ومير یا صدمات شدید، تخریب و </a:t>
            </a:r>
            <a:r>
              <a:rPr lang="fa-IR" b="1" dirty="0" smtClean="0">
                <a:cs typeface="B Nazanin" pitchFamily="2" charset="-78"/>
              </a:rPr>
              <a:t>ا ختلال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فرایندها همراه هستند</a:t>
            </a:r>
            <a:r>
              <a:rPr lang="fa-IR" b="1" dirty="0">
                <a:cs typeface="B Nazanin" pitchFamily="2" charset="-78"/>
              </a:rPr>
              <a:t>. مخاطرات ممکن است </a:t>
            </a:r>
            <a:r>
              <a:rPr lang="fa-IR" b="1" dirty="0" smtClean="0">
                <a:cs typeface="B Nazanin" pitchFamily="2" charset="-78"/>
              </a:rPr>
              <a:t>مانند </a:t>
            </a:r>
            <a:r>
              <a:rPr lang="fa-IR" b="1" dirty="0">
                <a:cs typeface="B Nazanin" pitchFamily="2" charset="-78"/>
              </a:rPr>
              <a:t>زلزله، </a:t>
            </a:r>
            <a:r>
              <a:rPr lang="fa-IR" b="1" dirty="0" smtClean="0">
                <a:cs typeface="B Nazanin" pitchFamily="2" charset="-78"/>
              </a:rPr>
              <a:t>سيل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طوفان </a:t>
            </a:r>
            <a:r>
              <a:rPr lang="fa-IR" b="1" dirty="0">
                <a:cs typeface="B Nazanin" pitchFamily="2" charset="-78"/>
              </a:rPr>
              <a:t>منشأ طبيعي </a:t>
            </a:r>
            <a:r>
              <a:rPr lang="fa-IR" b="1" dirty="0" smtClean="0">
                <a:cs typeface="B Nazanin" pitchFamily="2" charset="-78"/>
              </a:rPr>
              <a:t>یا مانند انفجارات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صنعتي </a:t>
            </a:r>
            <a:r>
              <a:rPr lang="fa-IR" b="1" dirty="0">
                <a:cs typeface="B Nazanin" pitchFamily="2" charset="-78"/>
              </a:rPr>
              <a:t>و بلایاي ترافيکي منشأ </a:t>
            </a:r>
            <a:r>
              <a:rPr lang="fa-IR" b="1" dirty="0" smtClean="0">
                <a:cs typeface="B Nazanin" pitchFamily="2" charset="-78"/>
              </a:rPr>
              <a:t>انساني داشته </a:t>
            </a:r>
            <a:r>
              <a:rPr lang="fa-IR" b="1" dirty="0">
                <a:cs typeface="B Nazanin" pitchFamily="2" charset="-78"/>
              </a:rPr>
              <a:t>باشند </a:t>
            </a:r>
            <a:br>
              <a:rPr lang="fa-IR" b="1" dirty="0">
                <a:cs typeface="B Nazanin" pitchFamily="2" charset="-78"/>
              </a:rPr>
            </a:b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04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440363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آسيب پذیري؛ </a:t>
            </a:r>
            <a:r>
              <a:rPr lang="fa-IR" b="1" dirty="0" smtClean="0">
                <a:cs typeface="B Nazanin" pitchFamily="2" charset="-78"/>
              </a:rPr>
              <a:t>نقاط ضعف شناخته شده اي هستند که یك مجموعه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مقابل مخاطره اي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خاص </a:t>
            </a:r>
            <a:r>
              <a:rPr lang="fa-IR" b="1" dirty="0">
                <a:cs typeface="B Nazanin" pitchFamily="2" charset="-78"/>
              </a:rPr>
              <a:t>دارد. </a:t>
            </a:r>
            <a:r>
              <a:rPr lang="fa-IR" b="1" dirty="0" smtClean="0">
                <a:cs typeface="B Nazanin" pitchFamily="2" charset="-78"/>
              </a:rPr>
              <a:t>آسيب پذیري بيمارستان متأثر </a:t>
            </a:r>
            <a:r>
              <a:rPr lang="fa-IR" b="1" dirty="0">
                <a:cs typeface="B Nazanin" pitchFamily="2" charset="-78"/>
              </a:rPr>
              <a:t>از سطح آمادگي </a:t>
            </a:r>
            <a:r>
              <a:rPr lang="fa-IR" b="1" dirty="0" smtClean="0">
                <a:cs typeface="B Nazanin" pitchFamily="2" charset="-78"/>
              </a:rPr>
              <a:t>آن </a:t>
            </a:r>
            <a:r>
              <a:rPr lang="fa-IR" b="1" dirty="0">
                <a:cs typeface="B Nazanin" pitchFamily="2" charset="-78"/>
              </a:rPr>
              <a:t>است 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خطر؛ </a:t>
            </a:r>
            <a:r>
              <a:rPr lang="fa-IR" b="1" dirty="0" smtClean="0">
                <a:cs typeface="B Nazanin" pitchFamily="2" charset="-78"/>
              </a:rPr>
              <a:t>احتمال </a:t>
            </a:r>
            <a:r>
              <a:rPr lang="fa-IR" b="1" dirty="0">
                <a:cs typeface="B Nazanin" pitchFamily="2" charset="-78"/>
              </a:rPr>
              <a:t>آسيب یا </a:t>
            </a:r>
            <a:r>
              <a:rPr lang="fa-IR" b="1" dirty="0" smtClean="0">
                <a:cs typeface="B Nazanin" pitchFamily="2" charset="-78"/>
              </a:rPr>
              <a:t>اختلال </a:t>
            </a:r>
            <a:r>
              <a:rPr lang="fa-IR" b="1" dirty="0">
                <a:cs typeface="B Nazanin" pitchFamily="2" charset="-78"/>
              </a:rPr>
              <a:t>عملکرد </a:t>
            </a:r>
            <a:r>
              <a:rPr lang="fa-IR" b="1" dirty="0" smtClean="0">
                <a:cs typeface="B Nazanin" pitchFamily="2" charset="-78"/>
              </a:rPr>
              <a:t>ناشي </a:t>
            </a:r>
            <a:r>
              <a:rPr lang="fa-IR" b="1" dirty="0">
                <a:cs typeface="B Nazanin" pitchFamily="2" charset="-78"/>
              </a:rPr>
              <a:t>از وقوع مخاطرهاي </a:t>
            </a:r>
            <a:r>
              <a:rPr lang="fa-IR" b="1" dirty="0" smtClean="0">
                <a:cs typeface="B Nazanin" pitchFamily="2" charset="-78"/>
              </a:rPr>
              <a:t>خاص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مبتني </a:t>
            </a:r>
            <a:r>
              <a:rPr lang="fa-IR" b="1" dirty="0">
                <a:cs typeface="B Nazanin" pitchFamily="2" charset="-78"/>
              </a:rPr>
              <a:t>بر سطحي </a:t>
            </a:r>
            <a:r>
              <a:rPr lang="fa-IR" b="1" dirty="0" smtClean="0">
                <a:cs typeface="B Nazanin" pitchFamily="2" charset="-78"/>
              </a:rPr>
              <a:t>از آسيب پذیري نسبت </a:t>
            </a:r>
            <a:r>
              <a:rPr lang="fa-IR" b="1" dirty="0">
                <a:cs typeface="B Nazanin" pitchFamily="2" charset="-78"/>
              </a:rPr>
              <a:t>به </a:t>
            </a:r>
            <a:r>
              <a:rPr lang="fa-IR" b="1" dirty="0" smtClean="0">
                <a:cs typeface="B Nazanin" pitchFamily="2" charset="-78"/>
              </a:rPr>
              <a:t>آن </a:t>
            </a:r>
            <a:r>
              <a:rPr lang="fa-IR" b="1" dirty="0">
                <a:cs typeface="B Nazanin" pitchFamily="2" charset="-78"/>
              </a:rPr>
              <a:t>مخاطره، در </a:t>
            </a:r>
            <a:r>
              <a:rPr lang="fa-IR" b="1" dirty="0" smtClean="0">
                <a:cs typeface="B Nazanin" pitchFamily="2" charset="-78"/>
              </a:rPr>
              <a:t>مکان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زمان </a:t>
            </a:r>
            <a:r>
              <a:rPr lang="fa-IR" b="1" dirty="0">
                <a:cs typeface="B Nazanin" pitchFamily="2" charset="-78"/>
              </a:rPr>
              <a:t>مشخص است. </a:t>
            </a:r>
            <a:r>
              <a:rPr lang="fa-IR" b="1" dirty="0" smtClean="0">
                <a:cs typeface="B Nazanin" pitchFamily="2" charset="-78"/>
              </a:rPr>
              <a:t>خطر </a:t>
            </a:r>
            <a:r>
              <a:rPr lang="fa-IR" b="1" dirty="0">
                <a:cs typeface="B Nazanin" pitchFamily="2" charset="-78"/>
              </a:rPr>
              <a:t>یا ریسك محصول </a:t>
            </a:r>
            <a:r>
              <a:rPr lang="fa-IR" b="1" dirty="0" smtClean="0">
                <a:cs typeface="B Nazanin" pitchFamily="2" charset="-78"/>
              </a:rPr>
              <a:t>تعامل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مخاطره </a:t>
            </a:r>
            <a:r>
              <a:rPr lang="fa-IR" b="1" dirty="0">
                <a:cs typeface="B Nazanin" pitchFamily="2" charset="-78"/>
              </a:rPr>
              <a:t>و سطح </a:t>
            </a:r>
            <a:r>
              <a:rPr lang="fa-IR" b="1" dirty="0" smtClean="0">
                <a:cs typeface="B Nazanin" pitchFamily="2" charset="-78"/>
              </a:rPr>
              <a:t>آسيب پذیري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ظرفيت </a:t>
            </a:r>
            <a:r>
              <a:rPr lang="fa-IR" b="1" dirty="0">
                <a:cs typeface="B Nazanin" pitchFamily="2" charset="-78"/>
              </a:rPr>
              <a:t>سازگاري </a:t>
            </a:r>
            <a:r>
              <a:rPr lang="fa-IR" b="1" dirty="0" smtClean="0">
                <a:cs typeface="B Nazanin" pitchFamily="2" charset="-78"/>
              </a:rPr>
              <a:t>آن بيمارستان با مخاطره یا تجربه ي حداقل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آسيب </a:t>
            </a:r>
            <a:r>
              <a:rPr lang="fa-IR" b="1" dirty="0">
                <a:cs typeface="B Nazanin" pitchFamily="2" charset="-78"/>
              </a:rPr>
              <a:t>عملکردي است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7405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ظرفيت 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بافري؛ </a:t>
            </a:r>
            <a:r>
              <a:rPr lang="fa-IR" b="1" dirty="0" smtClean="0">
                <a:cs typeface="B Nazanin" pitchFamily="2" charset="-78"/>
              </a:rPr>
              <a:t>توانایي </a:t>
            </a:r>
            <a:r>
              <a:rPr lang="fa-IR" b="1" dirty="0">
                <a:cs typeface="B Nazanin" pitchFamily="2" charset="-78"/>
              </a:rPr>
              <a:t>تداوم عملکرد، </a:t>
            </a:r>
            <a:r>
              <a:rPr lang="fa-IR" b="1" dirty="0" smtClean="0">
                <a:cs typeface="B Nazanin" pitchFamily="2" charset="-78"/>
              </a:rPr>
              <a:t>عليرغم آسيب </a:t>
            </a:r>
            <a:r>
              <a:rPr lang="fa-IR" b="1" dirty="0">
                <a:cs typeface="B Nazanin" pitchFamily="2" charset="-78"/>
              </a:rPr>
              <a:t>و </a:t>
            </a:r>
            <a:r>
              <a:rPr lang="fa-IR" b="1" dirty="0" smtClean="0">
                <a:cs typeface="B Nazanin" pitchFamily="2" charset="-78"/>
              </a:rPr>
              <a:t>تغيير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منابع موجود </a:t>
            </a:r>
            <a:r>
              <a:rPr lang="fa-IR" b="1" dirty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یك مرکز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بهداشتي درماني ميباشد</a:t>
            </a:r>
            <a:endParaRPr lang="fa-IR" b="1" dirty="0">
              <a:cs typeface="B Nazanin" pitchFamily="2" charset="-78"/>
            </a:endParaRPr>
          </a:p>
          <a:p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تابآوري </a:t>
            </a: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: </a:t>
            </a:r>
            <a:r>
              <a:rPr lang="fa-IR" b="1" dirty="0" smtClean="0">
                <a:cs typeface="B Nazanin" pitchFamily="2" charset="-78"/>
              </a:rPr>
              <a:t>یك بيمارستان </a:t>
            </a:r>
            <a:r>
              <a:rPr lang="fa-IR" b="1" dirty="0">
                <a:cs typeface="B Nazanin" pitchFamily="2" charset="-78"/>
              </a:rPr>
              <a:t>در یك حادثه </a:t>
            </a:r>
            <a:r>
              <a:rPr lang="fa-IR" b="1" dirty="0" smtClean="0">
                <a:cs typeface="B Nazanin" pitchFamily="2" charset="-78"/>
              </a:rPr>
              <a:t>توان پاسخدهي </a:t>
            </a:r>
            <a:r>
              <a:rPr lang="fa-IR" b="1" dirty="0">
                <a:cs typeface="B Nazanin" pitchFamily="2" charset="-78"/>
              </a:rPr>
              <a:t>به حادثه و بازگشت به </a:t>
            </a:r>
            <a:r>
              <a:rPr lang="fa-IR" b="1" dirty="0" smtClean="0">
                <a:cs typeface="B Nazanin" pitchFamily="2" charset="-78"/>
              </a:rPr>
              <a:t>شرایط قبل </a:t>
            </a:r>
            <a:r>
              <a:rPr lang="fa-IR" b="1" dirty="0">
                <a:cs typeface="B Nazanin" pitchFamily="2" charset="-78"/>
              </a:rPr>
              <a:t>از </a:t>
            </a:r>
            <a:r>
              <a:rPr lang="fa-IR" b="1" dirty="0" smtClean="0">
                <a:cs typeface="B Nazanin" pitchFamily="2" charset="-78"/>
              </a:rPr>
              <a:t>آن </a:t>
            </a: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است </a:t>
            </a:r>
            <a:r>
              <a:rPr lang="fa-IR" dirty="0"/>
              <a:t/>
            </a:r>
            <a:br>
              <a:rPr lang="fa-IR" dirty="0"/>
            </a:b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406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4035</TotalTime>
  <Words>1365</Words>
  <Application>Microsoft Office PowerPoint</Application>
  <PresentationFormat>On-screen Show (4:3)</PresentationFormat>
  <Paragraphs>103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Technic</vt:lpstr>
      <vt:lpstr>کارگاه مدیریت بحران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شاخص ایمني بيمارستان </vt:lpstr>
      <vt:lpstr>PowerPoint Presentation</vt:lpstr>
      <vt:lpstr>PowerPoint Presentation</vt:lpstr>
      <vt:lpstr>HICS</vt:lpstr>
      <vt:lpstr>PowerPoint Presentation</vt:lpstr>
      <vt:lpstr>PowerPoint Presentation</vt:lpstr>
      <vt:lpstr>برنامه، چهار مرحله ي اصلي چر خه ي مدیریت خطر حوادث و بلایا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پديده دو موجي</vt:lpstr>
      <vt:lpstr>PowerPoint Presentation</vt:lpstr>
      <vt:lpstr>نكات تكميلي</vt:lpstr>
      <vt:lpstr>این نوع تریاژ چهار سطحی می باشد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تگ های کارت تریاژ</vt:lpstr>
      <vt:lpstr>PowerPoint Presentation</vt:lpstr>
      <vt:lpstr>PowerPoint Presentation</vt:lpstr>
      <vt:lpstr>PowerPoint Presentation</vt:lpstr>
      <vt:lpstr>فرآیند آمادگی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مرحله ی قبل از حادثه (فاز آمادگی) </vt:lpstr>
      <vt:lpstr>PowerPoint Presentation</vt:lpstr>
      <vt:lpstr>PowerPoint Presentation</vt:lpstr>
      <vt:lpstr>اقدامات حين و بعد از حادثه ( فاز پاسخ) </vt:lpstr>
      <vt:lpstr>PowerPoint Presentation</vt:lpstr>
      <vt:lpstr>PowerPoint Presentation</vt:lpstr>
      <vt:lpstr>PowerPoint Presentation</vt:lpstr>
      <vt:lpstr>PowerPoint Presentation</vt:lpstr>
      <vt:lpstr>انواع تمرینهای مباحثه محور یا مبتنی بر بحث </vt:lpstr>
      <vt:lpstr>انواع تمرینهای عملیات محور یا مبتنی بر عملکرد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اعتبار بخشی</dc:creator>
  <cp:lastModifiedBy>27222</cp:lastModifiedBy>
  <cp:revision>110</cp:revision>
  <dcterms:created xsi:type="dcterms:W3CDTF">2006-08-16T00:00:00Z</dcterms:created>
  <dcterms:modified xsi:type="dcterms:W3CDTF">2023-07-06T03:29:33Z</dcterms:modified>
</cp:coreProperties>
</file>